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theme/themeOverride3.xml" ContentType="application/vnd.openxmlformats-officedocument.themeOverr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sldIdLst>
    <p:sldId id="256" r:id="rId2"/>
    <p:sldId id="307" r:id="rId3"/>
    <p:sldId id="257" r:id="rId4"/>
    <p:sldId id="258" r:id="rId5"/>
    <p:sldId id="259" r:id="rId6"/>
    <p:sldId id="316" r:id="rId7"/>
    <p:sldId id="261" r:id="rId8"/>
    <p:sldId id="262" r:id="rId9"/>
    <p:sldId id="308" r:id="rId10"/>
    <p:sldId id="317" r:id="rId11"/>
    <p:sldId id="263" r:id="rId12"/>
    <p:sldId id="318" r:id="rId13"/>
    <p:sldId id="264" r:id="rId14"/>
    <p:sldId id="267" r:id="rId15"/>
    <p:sldId id="313" r:id="rId16"/>
    <p:sldId id="309" r:id="rId17"/>
    <p:sldId id="268" r:id="rId18"/>
    <p:sldId id="319" r:id="rId19"/>
    <p:sldId id="269" r:id="rId20"/>
    <p:sldId id="320" r:id="rId21"/>
    <p:sldId id="310" r:id="rId22"/>
    <p:sldId id="321" r:id="rId23"/>
    <p:sldId id="322" r:id="rId24"/>
    <p:sldId id="270" r:id="rId25"/>
    <p:sldId id="271" r:id="rId26"/>
    <p:sldId id="323" r:id="rId27"/>
    <p:sldId id="272" r:id="rId28"/>
    <p:sldId id="273" r:id="rId29"/>
    <p:sldId id="311" r:id="rId30"/>
    <p:sldId id="324" r:id="rId31"/>
    <p:sldId id="274" r:id="rId32"/>
    <p:sldId id="275" r:id="rId33"/>
    <p:sldId id="312" r:id="rId34"/>
    <p:sldId id="276" r:id="rId35"/>
    <p:sldId id="277" r:id="rId36"/>
    <p:sldId id="278" r:id="rId37"/>
    <p:sldId id="279" r:id="rId38"/>
    <p:sldId id="325" r:id="rId39"/>
    <p:sldId id="314" r:id="rId40"/>
    <p:sldId id="326" r:id="rId41"/>
    <p:sldId id="280" r:id="rId42"/>
    <p:sldId id="281" r:id="rId43"/>
    <p:sldId id="327" r:id="rId44"/>
    <p:sldId id="282" r:id="rId45"/>
    <p:sldId id="283" r:id="rId46"/>
    <p:sldId id="284" r:id="rId47"/>
    <p:sldId id="285" r:id="rId48"/>
    <p:sldId id="286" r:id="rId49"/>
    <p:sldId id="287" r:id="rId50"/>
    <p:sldId id="288" r:id="rId51"/>
    <p:sldId id="289" r:id="rId52"/>
    <p:sldId id="290" r:id="rId53"/>
    <p:sldId id="292" r:id="rId54"/>
    <p:sldId id="293" r:id="rId55"/>
    <p:sldId id="294" r:id="rId56"/>
    <p:sldId id="295" r:id="rId57"/>
    <p:sldId id="296" r:id="rId58"/>
    <p:sldId id="297" r:id="rId59"/>
    <p:sldId id="298" r:id="rId60"/>
    <p:sldId id="299" r:id="rId61"/>
    <p:sldId id="300" r:id="rId62"/>
    <p:sldId id="315" r:id="rId63"/>
    <p:sldId id="301" r:id="rId64"/>
    <p:sldId id="302" r:id="rId65"/>
    <p:sldId id="303" r:id="rId66"/>
    <p:sldId id="304" r:id="rId67"/>
    <p:sldId id="305" r:id="rId68"/>
    <p:sldId id="306" r:id="rId69"/>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516" y="6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7" name="Равнобедренный треугольник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Заголовок 7"/>
          <p:cNvSpPr>
            <a:spLocks noGrp="1"/>
          </p:cNvSpPr>
          <p:nvPr>
            <p:ph type="ctrTitle"/>
          </p:nvPr>
        </p:nvSpPr>
        <p:spPr>
          <a:xfrm>
            <a:off x="540544" y="776288"/>
            <a:ext cx="8062912" cy="1470025"/>
          </a:xfrm>
        </p:spPr>
        <p:txBody>
          <a:bodyPr anchor="b">
            <a:normAutofit/>
          </a:bodyPr>
          <a:lstStyle>
            <a:lvl1pPr algn="r">
              <a:defRPr sz="4400"/>
            </a:lvl1pPr>
          </a:lstStyle>
          <a:p>
            <a:r>
              <a:rPr kumimoji="0" lang="ru-RU" smtClean="0"/>
              <a:t>Образец заголовка</a:t>
            </a:r>
            <a:endParaRPr kumimoji="0" lang="en-US"/>
          </a:p>
        </p:txBody>
      </p:sp>
      <p:sp>
        <p:nvSpPr>
          <p:cNvPr id="9" name="Подзаголовок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28" name="Дата 27"/>
          <p:cNvSpPr>
            <a:spLocks noGrp="1"/>
          </p:cNvSpPr>
          <p:nvPr>
            <p:ph type="dt" sz="half" idx="10"/>
          </p:nvPr>
        </p:nvSpPr>
        <p:spPr>
          <a:xfrm>
            <a:off x="1371600" y="6012656"/>
            <a:ext cx="5791200" cy="365125"/>
          </a:xfrm>
        </p:spPr>
        <p:txBody>
          <a:bodyPr tIns="0" bIns="0" anchor="t"/>
          <a:lstStyle>
            <a:lvl1pPr algn="r">
              <a:defRPr sz="1000"/>
            </a:lvl1pPr>
          </a:lstStyle>
          <a:p>
            <a:fld id="{4E556EDF-D1F9-497D-908C-511EAE71525F}" type="datetimeFigureOut">
              <a:rPr lang="ru-RU" smtClean="0"/>
              <a:pPr/>
              <a:t>29.04.2014</a:t>
            </a:fld>
            <a:endParaRPr lang="ru-RU"/>
          </a:p>
        </p:txBody>
      </p:sp>
      <p:sp>
        <p:nvSpPr>
          <p:cNvPr id="17" name="Нижний колонтитул 16"/>
          <p:cNvSpPr>
            <a:spLocks noGrp="1"/>
          </p:cNvSpPr>
          <p:nvPr>
            <p:ph type="ftr" sz="quarter" idx="11"/>
          </p:nvPr>
        </p:nvSpPr>
        <p:spPr>
          <a:xfrm>
            <a:off x="1371600" y="5650704"/>
            <a:ext cx="5791200" cy="365125"/>
          </a:xfrm>
        </p:spPr>
        <p:txBody>
          <a:bodyPr tIns="0" bIns="0" anchor="b"/>
          <a:lstStyle>
            <a:lvl1pPr algn="r">
              <a:defRPr sz="1100"/>
            </a:lvl1pPr>
          </a:lstStyle>
          <a:p>
            <a:endParaRPr lang="ru-RU"/>
          </a:p>
        </p:txBody>
      </p:sp>
      <p:sp>
        <p:nvSpPr>
          <p:cNvPr id="29" name="Номер слайда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4B2A0D6C-CAA0-463C-831E-EF58BCF7A078}"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4E556EDF-D1F9-497D-908C-511EAE71525F}" type="datetimeFigureOut">
              <a:rPr lang="ru-RU" smtClean="0"/>
              <a:pPr/>
              <a:t>29.04.2014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B2A0D6C-CAA0-463C-831E-EF58BCF7A07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381000"/>
            <a:ext cx="1905000" cy="5486400"/>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381000"/>
            <a:ext cx="6248400" cy="5486400"/>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4E556EDF-D1F9-497D-908C-511EAE71525F}" type="datetimeFigureOut">
              <a:rPr lang="ru-RU" smtClean="0"/>
              <a:pPr/>
              <a:t>29.04.2014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B2A0D6C-CAA0-463C-831E-EF58BCF7A07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229600" cy="1399032"/>
          </a:xfrm>
        </p:spPr>
        <p:txBody>
          <a:bodyPr/>
          <a:lstStyle/>
          <a:p>
            <a:r>
              <a:rPr kumimoji="0" lang="ru-RU" smtClean="0"/>
              <a:t>Образец заголовка</a:t>
            </a:r>
            <a:endParaRPr kumimoji="0" lang="en-US"/>
          </a:p>
        </p:txBody>
      </p:sp>
      <p:sp>
        <p:nvSpPr>
          <p:cNvPr id="3" name="Объект 2"/>
          <p:cNvSpPr>
            <a:spLocks noGrp="1"/>
          </p:cNvSpPr>
          <p:nvPr>
            <p:ph idx="1"/>
          </p:nvPr>
        </p:nvSpPr>
        <p:spPr>
          <a:xfrm>
            <a:off x="457200" y="1882808"/>
            <a:ext cx="8229600" cy="4572000"/>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a:xfrm>
            <a:off x="4791456" y="6480048"/>
            <a:ext cx="2133600" cy="301752"/>
          </a:xfrm>
        </p:spPr>
        <p:txBody>
          <a:bodyPr/>
          <a:lstStyle/>
          <a:p>
            <a:fld id="{4E556EDF-D1F9-497D-908C-511EAE71525F}" type="datetimeFigureOut">
              <a:rPr lang="ru-RU" smtClean="0"/>
              <a:pPr/>
              <a:t>29.04.2014</a:t>
            </a:fld>
            <a:endParaRPr lang="ru-RU"/>
          </a:p>
        </p:txBody>
      </p:sp>
      <p:sp>
        <p:nvSpPr>
          <p:cNvPr id="5" name="Нижний колонтитул 4"/>
          <p:cNvSpPr>
            <a:spLocks noGrp="1"/>
          </p:cNvSpPr>
          <p:nvPr>
            <p:ph type="ftr" sz="quarter" idx="11"/>
          </p:nvPr>
        </p:nvSpPr>
        <p:spPr>
          <a:xfrm>
            <a:off x="457200" y="6480969"/>
            <a:ext cx="4260056" cy="300831"/>
          </a:xfrm>
        </p:spPr>
        <p:txBody>
          <a:bodyPr/>
          <a:lstStyle/>
          <a:p>
            <a:endParaRPr lang="ru-RU"/>
          </a:p>
        </p:txBody>
      </p:sp>
      <p:sp>
        <p:nvSpPr>
          <p:cNvPr id="6" name="Номер слайда 5"/>
          <p:cNvSpPr>
            <a:spLocks noGrp="1"/>
          </p:cNvSpPr>
          <p:nvPr>
            <p:ph type="sldNum" sz="quarter" idx="12"/>
          </p:nvPr>
        </p:nvSpPr>
        <p:spPr/>
        <p:txBody>
          <a:bodyPr/>
          <a:lstStyle/>
          <a:p>
            <a:fld id="{4B2A0D6C-CAA0-463C-831E-EF58BCF7A07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2">
        <a:schemeClr val="bg1"/>
      </p:bgRef>
    </p:bg>
    <p:spTree>
      <p:nvGrpSpPr>
        <p:cNvPr id="1" name=""/>
        <p:cNvGrpSpPr/>
        <p:nvPr/>
      </p:nvGrpSpPr>
      <p:grpSpPr>
        <a:xfrm>
          <a:off x="0" y="0"/>
          <a:ext cx="0" cy="0"/>
          <a:chOff x="0" y="0"/>
          <a:chExt cx="0" cy="0"/>
        </a:xfrm>
      </p:grpSpPr>
      <p:sp>
        <p:nvSpPr>
          <p:cNvPr id="9" name="Прямоугольный треугольник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Равнобедренный треугольник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Дата 3"/>
          <p:cNvSpPr>
            <a:spLocks noGrp="1"/>
          </p:cNvSpPr>
          <p:nvPr>
            <p:ph type="dt" sz="half" idx="10"/>
          </p:nvPr>
        </p:nvSpPr>
        <p:spPr>
          <a:xfrm>
            <a:off x="6955632" y="6477000"/>
            <a:ext cx="2133600" cy="304800"/>
          </a:xfrm>
        </p:spPr>
        <p:txBody>
          <a:bodyPr/>
          <a:lstStyle/>
          <a:p>
            <a:fld id="{4E556EDF-D1F9-497D-908C-511EAE71525F}" type="datetimeFigureOut">
              <a:rPr lang="ru-RU" smtClean="0"/>
              <a:pPr/>
              <a:t>29.04.2014</a:t>
            </a:fld>
            <a:endParaRPr lang="ru-RU"/>
          </a:p>
        </p:txBody>
      </p:sp>
      <p:sp>
        <p:nvSpPr>
          <p:cNvPr id="5" name="Нижний колонтитул 4"/>
          <p:cNvSpPr>
            <a:spLocks noGrp="1"/>
          </p:cNvSpPr>
          <p:nvPr>
            <p:ph type="ftr" sz="quarter" idx="11"/>
          </p:nvPr>
        </p:nvSpPr>
        <p:spPr>
          <a:xfrm>
            <a:off x="2619376" y="6480969"/>
            <a:ext cx="4260056" cy="300831"/>
          </a:xfrm>
        </p:spPr>
        <p:txBody>
          <a:bodyPr/>
          <a:lstStyle/>
          <a:p>
            <a:endParaRPr lang="ru-RU"/>
          </a:p>
        </p:txBody>
      </p:sp>
      <p:sp>
        <p:nvSpPr>
          <p:cNvPr id="6" name="Номер слайда 5"/>
          <p:cNvSpPr>
            <a:spLocks noGrp="1"/>
          </p:cNvSpPr>
          <p:nvPr>
            <p:ph type="sldNum" sz="quarter" idx="12"/>
          </p:nvPr>
        </p:nvSpPr>
        <p:spPr>
          <a:xfrm>
            <a:off x="8451056" y="809624"/>
            <a:ext cx="502920" cy="300831"/>
          </a:xfrm>
        </p:spPr>
        <p:txBody>
          <a:bodyPr/>
          <a:lstStyle/>
          <a:p>
            <a:fld id="{4B2A0D6C-CAA0-463C-831E-EF58BCF7A078}" type="slidenum">
              <a:rPr lang="ru-RU" smtClean="0"/>
              <a:pPr/>
              <a:t>‹#›</a:t>
            </a:fld>
            <a:endParaRPr lang="ru-RU"/>
          </a:p>
        </p:txBody>
      </p:sp>
      <p:cxnSp>
        <p:nvCxnSpPr>
          <p:cNvPr id="11" name="Прямая соединительная линия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Прямая соединительная линия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Заголовок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ru-RU" smtClean="0"/>
              <a:t>Образец заголовка</a:t>
            </a:r>
            <a:endParaRPr kumimoji="0" lang="en-US"/>
          </a:p>
        </p:txBody>
      </p:sp>
      <p:sp>
        <p:nvSpPr>
          <p:cNvPr id="3" name="Текст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marL="0" algn="l">
              <a:defRPr/>
            </a:lvl1pPr>
          </a:lstStyle>
          <a:p>
            <a:r>
              <a:rPr kumimoji="0" lang="ru-RU" smtClean="0"/>
              <a:t>Образец заголовка</a:t>
            </a:r>
            <a:endParaRPr kumimoji="0" lang="en-US"/>
          </a:p>
        </p:txBody>
      </p:sp>
      <p:sp>
        <p:nvSpPr>
          <p:cNvPr id="3" name="Объект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Объект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a:xfrm>
            <a:off x="4791456" y="6480969"/>
            <a:ext cx="2133600" cy="301752"/>
          </a:xfrm>
        </p:spPr>
        <p:txBody>
          <a:bodyPr/>
          <a:lstStyle/>
          <a:p>
            <a:fld id="{4E556EDF-D1F9-497D-908C-511EAE71525F}" type="datetimeFigureOut">
              <a:rPr lang="ru-RU" smtClean="0"/>
              <a:pPr/>
              <a:t>29.04.2014</a:t>
            </a:fld>
            <a:endParaRPr lang="ru-RU"/>
          </a:p>
        </p:txBody>
      </p:sp>
      <p:sp>
        <p:nvSpPr>
          <p:cNvPr id="6" name="Нижний колонтитул 5"/>
          <p:cNvSpPr>
            <a:spLocks noGrp="1"/>
          </p:cNvSpPr>
          <p:nvPr>
            <p:ph type="ftr" sz="quarter" idx="11"/>
          </p:nvPr>
        </p:nvSpPr>
        <p:spPr>
          <a:xfrm>
            <a:off x="457200" y="6480969"/>
            <a:ext cx="4260056" cy="301752"/>
          </a:xfrm>
        </p:spPr>
        <p:txBody>
          <a:bodyPr/>
          <a:lstStyle/>
          <a:p>
            <a:endParaRPr lang="ru-RU"/>
          </a:p>
        </p:txBody>
      </p:sp>
      <p:sp>
        <p:nvSpPr>
          <p:cNvPr id="7" name="Номер слайда 6"/>
          <p:cNvSpPr>
            <a:spLocks noGrp="1"/>
          </p:cNvSpPr>
          <p:nvPr>
            <p:ph type="sldNum" sz="quarter" idx="12"/>
          </p:nvPr>
        </p:nvSpPr>
        <p:spPr>
          <a:xfrm>
            <a:off x="7589520" y="6480969"/>
            <a:ext cx="502920" cy="301752"/>
          </a:xfrm>
        </p:spPr>
        <p:txBody>
          <a:bodyPr/>
          <a:lstStyle/>
          <a:p>
            <a:fld id="{4B2A0D6C-CAA0-463C-831E-EF58BCF7A078}"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bg>
      <p:bgRef idx="1002">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5" name="Объект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Объект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a:xfrm>
            <a:off x="4791456" y="6480969"/>
            <a:ext cx="2130552" cy="301752"/>
          </a:xfrm>
        </p:spPr>
        <p:txBody>
          <a:bodyPr/>
          <a:lstStyle/>
          <a:p>
            <a:fld id="{4E556EDF-D1F9-497D-908C-511EAE71525F}" type="datetimeFigureOut">
              <a:rPr lang="ru-RU" smtClean="0"/>
              <a:pPr/>
              <a:t>29.04.2014</a:t>
            </a:fld>
            <a:endParaRPr lang="ru-RU"/>
          </a:p>
        </p:txBody>
      </p:sp>
      <p:sp>
        <p:nvSpPr>
          <p:cNvPr id="8" name="Нижний колонтитул 7"/>
          <p:cNvSpPr>
            <a:spLocks noGrp="1"/>
          </p:cNvSpPr>
          <p:nvPr>
            <p:ph type="ftr" sz="quarter" idx="11"/>
          </p:nvPr>
        </p:nvSpPr>
        <p:spPr>
          <a:xfrm>
            <a:off x="457200" y="6480969"/>
            <a:ext cx="4261104" cy="301752"/>
          </a:xfrm>
        </p:spPr>
        <p:txBody>
          <a:bodyPr/>
          <a:lstStyle/>
          <a:p>
            <a:endParaRPr lang="ru-RU"/>
          </a:p>
        </p:txBody>
      </p:sp>
      <p:sp>
        <p:nvSpPr>
          <p:cNvPr id="9" name="Номер слайда 8"/>
          <p:cNvSpPr>
            <a:spLocks noGrp="1"/>
          </p:cNvSpPr>
          <p:nvPr>
            <p:ph type="sldNum" sz="quarter" idx="12"/>
          </p:nvPr>
        </p:nvSpPr>
        <p:spPr>
          <a:xfrm>
            <a:off x="7589520" y="6483096"/>
            <a:ext cx="502920" cy="301752"/>
          </a:xfrm>
        </p:spPr>
        <p:txBody>
          <a:bodyPr/>
          <a:lstStyle>
            <a:lvl1pPr algn="ctr">
              <a:defRPr/>
            </a:lvl1pPr>
          </a:lstStyle>
          <a:p>
            <a:fld id="{4B2A0D6C-CAA0-463C-831E-EF58BCF7A078}" type="slidenum">
              <a:rPr lang="ru-RU" smtClean="0"/>
              <a:pPr/>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b="0"/>
            </a:lvl1pPr>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p>
            <a:fld id="{4E556EDF-D1F9-497D-908C-511EAE71525F}" type="datetimeFigureOut">
              <a:rPr lang="ru-RU" smtClean="0"/>
              <a:pPr/>
              <a:t>29.04.2014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4B2A0D6C-CAA0-463C-831E-EF58BCF7A078}"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791456" y="6480969"/>
            <a:ext cx="2133600" cy="301752"/>
          </a:xfrm>
        </p:spPr>
        <p:txBody>
          <a:bodyPr/>
          <a:lstStyle/>
          <a:p>
            <a:fld id="{4E556EDF-D1F9-497D-908C-511EAE71525F}" type="datetimeFigureOut">
              <a:rPr lang="ru-RU" smtClean="0"/>
              <a:pPr/>
              <a:t>29.04.2014</a:t>
            </a:fld>
            <a:endParaRPr lang="ru-RU"/>
          </a:p>
        </p:txBody>
      </p:sp>
      <p:sp>
        <p:nvSpPr>
          <p:cNvPr id="3" name="Нижний колонтитул 2"/>
          <p:cNvSpPr>
            <a:spLocks noGrp="1"/>
          </p:cNvSpPr>
          <p:nvPr>
            <p:ph type="ftr" sz="quarter" idx="11"/>
          </p:nvPr>
        </p:nvSpPr>
        <p:spPr>
          <a:xfrm>
            <a:off x="457200" y="6481890"/>
            <a:ext cx="4260056" cy="300831"/>
          </a:xfrm>
        </p:spPr>
        <p:txBody>
          <a:bodyPr/>
          <a:lstStyle/>
          <a:p>
            <a:endParaRPr lang="ru-RU"/>
          </a:p>
        </p:txBody>
      </p:sp>
      <p:sp>
        <p:nvSpPr>
          <p:cNvPr id="4" name="Номер слайда 3"/>
          <p:cNvSpPr>
            <a:spLocks noGrp="1"/>
          </p:cNvSpPr>
          <p:nvPr>
            <p:ph type="sldNum" sz="quarter" idx="12"/>
          </p:nvPr>
        </p:nvSpPr>
        <p:spPr>
          <a:xfrm>
            <a:off x="7589520" y="6480969"/>
            <a:ext cx="502920" cy="301752"/>
          </a:xfrm>
        </p:spPr>
        <p:txBody>
          <a:bodyPr/>
          <a:lstStyle/>
          <a:p>
            <a:fld id="{4B2A0D6C-CAA0-463C-831E-EF58BCF7A07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bg>
      <p:bgRef idx="1002">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ru-RU" smtClean="0"/>
              <a:t>Образец заголовка</a:t>
            </a:r>
            <a:endParaRPr kumimoji="0" lang="en-US"/>
          </a:p>
        </p:txBody>
      </p:sp>
      <p:sp>
        <p:nvSpPr>
          <p:cNvPr id="3" name="Текст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ru-RU" smtClean="0"/>
              <a:t>Образец текста</a:t>
            </a:r>
          </a:p>
        </p:txBody>
      </p:sp>
      <p:sp>
        <p:nvSpPr>
          <p:cNvPr id="4" name="Объект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a:xfrm>
            <a:off x="6278976" y="6556248"/>
            <a:ext cx="2133600" cy="301752"/>
          </a:xfrm>
        </p:spPr>
        <p:txBody>
          <a:bodyPr/>
          <a:lstStyle>
            <a:lvl1pPr>
              <a:defRPr sz="900"/>
            </a:lvl1pPr>
          </a:lstStyle>
          <a:p>
            <a:fld id="{4E556EDF-D1F9-497D-908C-511EAE71525F}" type="datetimeFigureOut">
              <a:rPr lang="ru-RU" smtClean="0"/>
              <a:pPr/>
              <a:t>29.04.2014</a:t>
            </a:fld>
            <a:endParaRPr lang="ru-RU"/>
          </a:p>
        </p:txBody>
      </p:sp>
      <p:sp>
        <p:nvSpPr>
          <p:cNvPr id="6" name="Нижний колонтитул 5"/>
          <p:cNvSpPr>
            <a:spLocks noGrp="1"/>
          </p:cNvSpPr>
          <p:nvPr>
            <p:ph type="ftr" sz="quarter" idx="11"/>
          </p:nvPr>
        </p:nvSpPr>
        <p:spPr>
          <a:xfrm>
            <a:off x="1135856" y="6556248"/>
            <a:ext cx="5143120" cy="301752"/>
          </a:xfrm>
        </p:spPr>
        <p:txBody>
          <a:bodyPr/>
          <a:lstStyle>
            <a:lvl1pPr>
              <a:defRPr sz="900"/>
            </a:lvl1pPr>
          </a:lstStyle>
          <a:p>
            <a:endParaRPr lang="ru-RU"/>
          </a:p>
        </p:txBody>
      </p:sp>
      <p:sp>
        <p:nvSpPr>
          <p:cNvPr id="7" name="Номер слайда 6"/>
          <p:cNvSpPr>
            <a:spLocks noGrp="1"/>
          </p:cNvSpPr>
          <p:nvPr>
            <p:ph type="sldNum" sz="quarter" idx="12"/>
          </p:nvPr>
        </p:nvSpPr>
        <p:spPr>
          <a:xfrm>
            <a:off x="8410576" y="6556248"/>
            <a:ext cx="502920" cy="301752"/>
          </a:xfrm>
        </p:spPr>
        <p:txBody>
          <a:bodyPr/>
          <a:lstStyle>
            <a:lvl1pPr>
              <a:defRPr sz="900"/>
            </a:lvl1pPr>
          </a:lstStyle>
          <a:p>
            <a:fld id="{4B2A0D6C-CAA0-463C-831E-EF58BCF7A078}" type="slidenum">
              <a:rPr lang="ru-RU" smtClean="0"/>
              <a:pPr/>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bg>
      <p:bgRef idx="1002">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ru-RU" smtClean="0"/>
              <a:t>Образец заголовка</a:t>
            </a:r>
            <a:endParaRPr kumimoji="0" lang="en-US"/>
          </a:p>
        </p:txBody>
      </p:sp>
      <p:sp>
        <p:nvSpPr>
          <p:cNvPr id="3" name="Рисунок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ru-RU" smtClean="0"/>
              <a:t>Вставка рисунка</a:t>
            </a:r>
            <a:endParaRPr kumimoji="0" lang="en-US" dirty="0"/>
          </a:p>
        </p:txBody>
      </p:sp>
      <p:sp>
        <p:nvSpPr>
          <p:cNvPr id="4" name="Текст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ru-RU" smtClean="0"/>
              <a:t>Образец текста</a:t>
            </a:r>
          </a:p>
        </p:txBody>
      </p:sp>
      <p:sp>
        <p:nvSpPr>
          <p:cNvPr id="5" name="Дата 4"/>
          <p:cNvSpPr>
            <a:spLocks noGrp="1"/>
          </p:cNvSpPr>
          <p:nvPr>
            <p:ph type="dt" sz="half" idx="10"/>
          </p:nvPr>
        </p:nvSpPr>
        <p:spPr>
          <a:xfrm>
            <a:off x="6108192" y="6556248"/>
            <a:ext cx="2103120" cy="301752"/>
          </a:xfrm>
        </p:spPr>
        <p:txBody>
          <a:bodyPr/>
          <a:lstStyle>
            <a:lvl1pPr>
              <a:defRPr sz="900"/>
            </a:lvl1pPr>
          </a:lstStyle>
          <a:p>
            <a:fld id="{4E556EDF-D1F9-497D-908C-511EAE71525F}" type="datetimeFigureOut">
              <a:rPr lang="ru-RU" smtClean="0"/>
              <a:pPr/>
              <a:t>29.04.2014</a:t>
            </a:fld>
            <a:endParaRPr lang="ru-RU"/>
          </a:p>
        </p:txBody>
      </p:sp>
      <p:sp>
        <p:nvSpPr>
          <p:cNvPr id="6" name="Нижний колонтитул 5"/>
          <p:cNvSpPr>
            <a:spLocks noGrp="1"/>
          </p:cNvSpPr>
          <p:nvPr>
            <p:ph type="ftr" sz="quarter" idx="11"/>
          </p:nvPr>
        </p:nvSpPr>
        <p:spPr>
          <a:xfrm>
            <a:off x="1170432" y="6557169"/>
            <a:ext cx="4948072" cy="301752"/>
          </a:xfrm>
        </p:spPr>
        <p:txBody>
          <a:bodyPr/>
          <a:lstStyle>
            <a:lvl1pPr>
              <a:defRPr sz="900"/>
            </a:lvl1pPr>
          </a:lstStyle>
          <a:p>
            <a:endParaRPr lang="ru-RU"/>
          </a:p>
        </p:txBody>
      </p:sp>
      <p:sp>
        <p:nvSpPr>
          <p:cNvPr id="7" name="Номер слайда 6"/>
          <p:cNvSpPr>
            <a:spLocks noGrp="1"/>
          </p:cNvSpPr>
          <p:nvPr>
            <p:ph type="sldNum" sz="quarter" idx="12"/>
          </p:nvPr>
        </p:nvSpPr>
        <p:spPr>
          <a:xfrm>
            <a:off x="8217192" y="6556248"/>
            <a:ext cx="365760" cy="301752"/>
          </a:xfrm>
        </p:spPr>
        <p:txBody>
          <a:bodyPr/>
          <a:lstStyle>
            <a:lvl1pPr algn="ctr">
              <a:defRPr sz="900"/>
            </a:lvl1pPr>
          </a:lstStyle>
          <a:p>
            <a:fld id="{4B2A0D6C-CAA0-463C-831E-EF58BCF7A078}" type="slidenum">
              <a:rPr lang="ru-RU" smtClean="0"/>
              <a:pPr/>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Прямоугольный треугольник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Прямая соединительная линия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Прямая соединительная линия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Заголовок 21"/>
          <p:cNvSpPr>
            <a:spLocks noGrp="1"/>
          </p:cNvSpPr>
          <p:nvPr>
            <p:ph type="title"/>
          </p:nvPr>
        </p:nvSpPr>
        <p:spPr>
          <a:xfrm>
            <a:off x="457200" y="267494"/>
            <a:ext cx="8229600" cy="1399032"/>
          </a:xfrm>
          <a:prstGeom prst="rect">
            <a:avLst/>
          </a:prstGeom>
        </p:spPr>
        <p:txBody>
          <a:bodyPr vert="horz" anchor="ctr">
            <a:normAutofit/>
          </a:bodyPr>
          <a:lstStyle/>
          <a:p>
            <a:r>
              <a:rPr kumimoji="0" lang="ru-RU" smtClean="0"/>
              <a:t>Образец заголовка</a:t>
            </a:r>
            <a:endParaRPr kumimoji="0" lang="en-US"/>
          </a:p>
        </p:txBody>
      </p:sp>
      <p:sp>
        <p:nvSpPr>
          <p:cNvPr id="13" name="Текст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4" name="Дата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4E556EDF-D1F9-497D-908C-511EAE71525F}" type="datetimeFigureOut">
              <a:rPr lang="ru-RU" smtClean="0"/>
              <a:pPr/>
              <a:t>29.04.2014</a:t>
            </a:fld>
            <a:endParaRPr lang="ru-RU"/>
          </a:p>
        </p:txBody>
      </p:sp>
      <p:sp>
        <p:nvSpPr>
          <p:cNvPr id="3" name="Нижний колонтитул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ru-RU"/>
          </a:p>
        </p:txBody>
      </p:sp>
      <p:sp>
        <p:nvSpPr>
          <p:cNvPr id="23" name="Номер слайда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4B2A0D6C-CAA0-463C-831E-EF58BCF7A078}" type="slidenum">
              <a:rPr lang="ru-RU" smtClean="0"/>
              <a:pPr/>
              <a:t>‹#›</a:t>
            </a:fld>
            <a:endParaRPr lang="ru-RU"/>
          </a:p>
        </p:txBody>
      </p:sp>
    </p:spTree>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mlDrawing" Target="../drawings/vmlDrawing1.v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6.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ctrTitle"/>
          </p:nvPr>
        </p:nvSpPr>
        <p:spPr>
          <a:xfrm>
            <a:off x="539552" y="1268760"/>
            <a:ext cx="8062912" cy="1470025"/>
          </a:xfrm>
        </p:spPr>
        <p:txBody>
          <a:bodyPr>
            <a:normAutofit/>
          </a:bodyPr>
          <a:lstStyle/>
          <a:p>
            <a:pPr algn="ctr"/>
            <a:r>
              <a:rPr lang="ru-RU" sz="5400" dirty="0" smtClean="0"/>
              <a:t>АНАЛИЗ ИЗДЕРЖЕК</a:t>
            </a:r>
            <a:endParaRPr lang="ru-RU" sz="5400" dirty="0"/>
          </a:p>
        </p:txBody>
      </p:sp>
      <p:sp>
        <p:nvSpPr>
          <p:cNvPr id="7" name="Подзаголовок 6"/>
          <p:cNvSpPr>
            <a:spLocks noGrp="1"/>
          </p:cNvSpPr>
          <p:nvPr>
            <p:ph type="subTitle" idx="1"/>
          </p:nvPr>
        </p:nvSpPr>
        <p:spPr>
          <a:xfrm>
            <a:off x="683568" y="2852936"/>
            <a:ext cx="8062912" cy="1752600"/>
          </a:xfrm>
        </p:spPr>
        <p:txBody>
          <a:bodyPr>
            <a:normAutofit/>
          </a:bodyPr>
          <a:lstStyle/>
          <a:p>
            <a:r>
              <a:rPr lang="ru-RU" sz="2800" i="1" dirty="0" smtClean="0"/>
              <a:t>Издержки по своей сути обуславливают конкурентные преимущества.</a:t>
            </a:r>
          </a:p>
          <a:p>
            <a:r>
              <a:rPr lang="ru-RU" sz="2800" i="1" dirty="0" smtClean="0"/>
              <a:t>Фрэнк Найт (</a:t>
            </a:r>
            <a:r>
              <a:rPr lang="en-US" sz="2800" i="1" dirty="0" smtClean="0"/>
              <a:t>Frank Night)</a:t>
            </a:r>
            <a:endParaRPr lang="ru-RU" sz="2800" i="1" dirty="0"/>
          </a:p>
        </p:txBody>
      </p:sp>
    </p:spTree>
    <p:extLst>
      <p:ext uri="{BB962C8B-B14F-4D97-AF65-F5344CB8AC3E}">
        <p14:creationId xmlns:p14="http://schemas.microsoft.com/office/powerpoint/2010/main" xmlns="" val="2342534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txBox="1">
            <a:spLocks noGrp="1"/>
          </p:cNvSpPr>
          <p:nvPr>
            <p:ph idx="1"/>
          </p:nvPr>
        </p:nvSpPr>
        <p:spPr>
          <a:xfrm>
            <a:off x="179512" y="0"/>
            <a:ext cx="8784976" cy="1643527"/>
          </a:xfrm>
          <a:prstGeom prst="rect">
            <a:avLst/>
          </a:prstGeom>
          <a:noFill/>
        </p:spPr>
        <p:txBody>
          <a:bodyPr wrap="square" rtlCol="0">
            <a:spAutoFit/>
          </a:bodyPr>
          <a:lstStyle/>
          <a:p>
            <a:pPr algn="just"/>
            <a:r>
              <a:rPr lang="ru-RU" sz="1200" dirty="0" smtClean="0"/>
              <a:t>Вместо того чтобы подсчитывать МС с помощью </a:t>
            </a:r>
            <a:r>
              <a:rPr lang="ru-RU" sz="1200" i="1" dirty="0" smtClean="0"/>
              <a:t>ТС,</a:t>
            </a:r>
            <a:r>
              <a:rPr lang="ru-RU" sz="1200" dirty="0" smtClean="0"/>
              <a:t> мы могли бы получить те же значения </a:t>
            </a:r>
            <a:r>
              <a:rPr lang="ru-RU" sz="1200" i="1" dirty="0" smtClean="0"/>
              <a:t>МС,</a:t>
            </a:r>
            <a:r>
              <a:rPr lang="ru-RU" sz="1200" dirty="0" smtClean="0"/>
              <a:t> вычитая каждое значение </a:t>
            </a:r>
            <a:r>
              <a:rPr lang="en-US" sz="1200" i="1" dirty="0" smtClean="0"/>
              <a:t>VC</a:t>
            </a:r>
            <a:r>
              <a:rPr lang="en-US" sz="1200" dirty="0" smtClean="0"/>
              <a:t> </a:t>
            </a:r>
            <a:r>
              <a:rPr lang="ru-RU" sz="1200" dirty="0" smtClean="0"/>
              <a:t>столбца (3) табл. 1 из значений </a:t>
            </a:r>
            <a:r>
              <a:rPr lang="en-US" sz="1200" i="1" dirty="0" smtClean="0"/>
              <a:t>VC</a:t>
            </a:r>
            <a:r>
              <a:rPr lang="ru-RU" sz="1200" i="1" dirty="0" smtClean="0"/>
              <a:t>,</a:t>
            </a:r>
            <a:r>
              <a:rPr lang="ru-RU" sz="1200" dirty="0" smtClean="0"/>
              <a:t> которые находятся на строку ниже. Почему? Потому что переменные издержки всегда возрастают на ту же величину, что и общие, разница только в том, что </a:t>
            </a:r>
            <a:r>
              <a:rPr lang="en-US" sz="1200" i="1" dirty="0" smtClean="0"/>
              <a:t>VC</a:t>
            </a:r>
            <a:r>
              <a:rPr lang="ru-RU" sz="1200" i="1" dirty="0" smtClean="0"/>
              <a:t>,</a:t>
            </a:r>
            <a:r>
              <a:rPr lang="ru-RU" sz="1200" dirty="0" smtClean="0"/>
              <a:t> по определению, должны быть в начале равны 0, а не значению постоянных издержек. (Заметьте, что 30 - 0 = 85 - 55; 55 - 30 = 110 - 85 и т.д.)</a:t>
            </a:r>
          </a:p>
          <a:p>
            <a:pPr algn="just"/>
            <a:r>
              <a:rPr lang="en-US" sz="1200" dirty="0" smtClean="0"/>
              <a:t>	</a:t>
            </a:r>
            <a:r>
              <a:rPr lang="ru-RU" sz="1200" i="1" dirty="0" smtClean="0"/>
              <a:t>Предельные издержки производства представляют собой дополнительные затраты, необходимые для выпуска еще одной единицы продукции.</a:t>
            </a:r>
          </a:p>
          <a:p>
            <a:pPr>
              <a:buNone/>
            </a:pPr>
            <a:endParaRPr lang="ru-RU" sz="1200" dirty="0"/>
          </a:p>
        </p:txBody>
      </p:sp>
      <p:pic>
        <p:nvPicPr>
          <p:cNvPr id="5" name="Рисунок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9512" y="2348880"/>
            <a:ext cx="4301278" cy="4032448"/>
          </a:xfrm>
          <a:prstGeom prst="rect">
            <a:avLst/>
          </a:prstGeom>
          <a:solidFill>
            <a:schemeClr val="bg1"/>
          </a:solidFill>
        </p:spPr>
      </p:pic>
      <p:pic>
        <p:nvPicPr>
          <p:cNvPr id="6" name="Объект 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99992" y="2636912"/>
            <a:ext cx="4499992" cy="3744416"/>
          </a:xfrm>
          <a:prstGeom prst="rect">
            <a:avLst/>
          </a:prstGeom>
        </p:spPr>
      </p:pic>
      <p:sp>
        <p:nvSpPr>
          <p:cNvPr id="7" name="TextBox 6"/>
          <p:cNvSpPr txBox="1"/>
          <p:nvPr/>
        </p:nvSpPr>
        <p:spPr>
          <a:xfrm>
            <a:off x="1259632" y="1844824"/>
            <a:ext cx="1364476" cy="369332"/>
          </a:xfrm>
          <a:prstGeom prst="rect">
            <a:avLst/>
          </a:prstGeom>
          <a:noFill/>
        </p:spPr>
        <p:txBody>
          <a:bodyPr wrap="none" rtlCol="0">
            <a:spAutoFit/>
          </a:bodyPr>
          <a:lstStyle/>
          <a:p>
            <a:r>
              <a:rPr lang="ru-RU" dirty="0" smtClean="0"/>
              <a:t>Таблица 2</a:t>
            </a:r>
            <a:endParaRPr lang="ru-RU" dirty="0"/>
          </a:p>
        </p:txBody>
      </p:sp>
      <p:sp>
        <p:nvSpPr>
          <p:cNvPr id="9" name="TextBox 8"/>
          <p:cNvSpPr txBox="1"/>
          <p:nvPr/>
        </p:nvSpPr>
        <p:spPr>
          <a:xfrm>
            <a:off x="6156176" y="2204864"/>
            <a:ext cx="1512168" cy="369332"/>
          </a:xfrm>
          <a:prstGeom prst="rect">
            <a:avLst/>
          </a:prstGeom>
          <a:noFill/>
        </p:spPr>
        <p:txBody>
          <a:bodyPr wrap="square" rtlCol="0">
            <a:spAutoFit/>
          </a:bodyPr>
          <a:lstStyle/>
          <a:p>
            <a:r>
              <a:rPr lang="ru-RU" dirty="0" smtClean="0"/>
              <a:t>Таблица 1</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shade val="48000"/>
                <a:satMod val="230000"/>
              </a:schemeClr>
            </a:gs>
            <a:gs pos="60000">
              <a:schemeClr val="bg2">
                <a:shade val="92000"/>
                <a:satMod val="230000"/>
              </a:schemeClr>
            </a:gs>
            <a:gs pos="100000">
              <a:schemeClr val="bg2">
                <a:tint val="85000"/>
                <a:satMod val="40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229600" cy="713234"/>
          </a:xfrm>
        </p:spPr>
        <p:txBody>
          <a:bodyPr>
            <a:normAutofit fontScale="90000"/>
          </a:bodyPr>
          <a:lstStyle/>
          <a:p>
            <a:pPr algn="ctr"/>
            <a:r>
              <a:rPr lang="ru-RU" sz="3200" dirty="0" smtClean="0"/>
              <a:t>Предельные издержки в графической интерпретации.</a:t>
            </a:r>
            <a:endParaRPr lang="ru-RU" sz="3200" dirty="0"/>
          </a:p>
        </p:txBody>
      </p:sp>
      <p:sp>
        <p:nvSpPr>
          <p:cNvPr id="3" name="Объект 2"/>
          <p:cNvSpPr>
            <a:spLocks noGrp="1"/>
          </p:cNvSpPr>
          <p:nvPr>
            <p:ph sz="half" idx="1"/>
          </p:nvPr>
        </p:nvSpPr>
        <p:spPr>
          <a:xfrm>
            <a:off x="323528" y="1124744"/>
            <a:ext cx="8640960" cy="864096"/>
          </a:xfrm>
        </p:spPr>
        <p:txBody>
          <a:bodyPr>
            <a:normAutofit/>
          </a:bodyPr>
          <a:lstStyle/>
          <a:p>
            <a:pPr algn="just"/>
            <a:r>
              <a:rPr lang="ru-RU" sz="1200" dirty="0"/>
              <a:t>Если известны общие издержки, то подсчет предельных издержек (</a:t>
            </a:r>
            <a:r>
              <a:rPr lang="en-US" sz="1200" dirty="0"/>
              <a:t>MC</a:t>
            </a:r>
            <a:r>
              <a:rPr lang="ru-RU" sz="1200" dirty="0"/>
              <a:t>) не вызывает затруднений. Чтобы найти </a:t>
            </a:r>
            <a:r>
              <a:rPr lang="ru-RU" sz="1200" i="1" dirty="0"/>
              <a:t>МС</a:t>
            </a:r>
            <a:r>
              <a:rPr lang="ru-RU" sz="1200" dirty="0"/>
              <a:t> для пятой единицы, надо найти разницу между общими издержками производства четырех единиц и общими издержками производства пяти единиц, т.е. </a:t>
            </a:r>
            <a:r>
              <a:rPr lang="ru-RU" sz="1200" i="1" dirty="0"/>
              <a:t>МС</a:t>
            </a:r>
            <a:r>
              <a:rPr lang="ru-RU" sz="1200" dirty="0"/>
              <a:t> = 210 долл. - 160 долл. = 50 долл. Заполните пустую ячейку, подсчитав значение предельных издержек для четвертой единицы.</a:t>
            </a:r>
          </a:p>
        </p:txBody>
      </p:sp>
      <p:sp>
        <p:nvSpPr>
          <p:cNvPr id="4" name="Объект 3"/>
          <p:cNvSpPr>
            <a:spLocks noGrp="1"/>
          </p:cNvSpPr>
          <p:nvPr>
            <p:ph sz="half" idx="2"/>
          </p:nvPr>
        </p:nvSpPr>
        <p:spPr>
          <a:xfrm>
            <a:off x="0" y="1988840"/>
            <a:ext cx="8999984" cy="1296144"/>
          </a:xfrm>
        </p:spPr>
        <p:txBody>
          <a:bodyPr>
            <a:normAutofit/>
          </a:bodyPr>
          <a:lstStyle/>
          <a:p>
            <a:pPr algn="just"/>
            <a:r>
              <a:rPr lang="ru-RU" sz="1200" dirty="0"/>
              <a:t>На рис. </a:t>
            </a:r>
            <a:r>
              <a:rPr lang="ru-RU" sz="1200" dirty="0" smtClean="0"/>
              <a:t>1 </a:t>
            </a:r>
            <a:r>
              <a:rPr lang="ru-RU" sz="1200" dirty="0"/>
              <a:t>изображены графики общих и предельных издержек. На них видно, что </a:t>
            </a:r>
            <a:r>
              <a:rPr lang="ru-RU" sz="1200" i="1" dirty="0"/>
              <a:t>ТС</a:t>
            </a:r>
            <a:r>
              <a:rPr lang="ru-RU" sz="1200" dirty="0"/>
              <a:t> связаны с </a:t>
            </a:r>
            <a:r>
              <a:rPr lang="ru-RU" sz="1200" i="1" dirty="0"/>
              <a:t>МС</a:t>
            </a:r>
            <a:r>
              <a:rPr lang="ru-RU" sz="1200" dirty="0"/>
              <a:t> так же, как общий продукт с предельным продуктом или как общая полезность с предельной полезностью.</a:t>
            </a:r>
          </a:p>
          <a:p>
            <a:pPr algn="just"/>
            <a:r>
              <a:rPr lang="ru-RU" sz="1200" dirty="0"/>
              <a:t>В каком виде предстанет пред нами кривая </a:t>
            </a:r>
            <a:r>
              <a:rPr lang="ru-RU" sz="1200" i="1" dirty="0"/>
              <a:t>МС?</a:t>
            </a:r>
            <a:r>
              <a:rPr lang="ru-RU" sz="1200" dirty="0"/>
              <a:t> Эмпирические исследования доказывают, что для большинства предприятий в краткосрочном периоде (т.е. когда капитал - постоянная величина) кривые предельных издержек имеют </a:t>
            </a:r>
            <a:r>
              <a:rPr lang="en-US" sz="1200" dirty="0"/>
              <a:t>U</a:t>
            </a:r>
            <a:r>
              <a:rPr lang="ru-RU" sz="1200" dirty="0"/>
              <a:t>-образную форму, как на рис. </a:t>
            </a:r>
            <a:r>
              <a:rPr lang="ru-RU" sz="1200" dirty="0" smtClean="0"/>
              <a:t>1. </a:t>
            </a:r>
            <a:r>
              <a:rPr lang="ru-RU" sz="1200" dirty="0"/>
              <a:t>Такая кривая сначала имеет отрицательный наклон, достигает точки минимума и затем плавно поднимается вверх</a:t>
            </a:r>
            <a:r>
              <a:rPr lang="ru-RU" sz="1200" dirty="0" smtClean="0"/>
              <a:t>.</a:t>
            </a:r>
            <a:endParaRPr lang="ru-RU" sz="1200" dirty="0" smtClean="0"/>
          </a:p>
        </p:txBody>
      </p:sp>
      <p:sp>
        <p:nvSpPr>
          <p:cNvPr id="6" name="TextBox 5"/>
          <p:cNvSpPr txBox="1"/>
          <p:nvPr/>
        </p:nvSpPr>
        <p:spPr>
          <a:xfrm>
            <a:off x="1835696" y="6453336"/>
            <a:ext cx="973343" cy="276999"/>
          </a:xfrm>
          <a:prstGeom prst="rect">
            <a:avLst/>
          </a:prstGeom>
          <a:noFill/>
        </p:spPr>
        <p:txBody>
          <a:bodyPr wrap="none" rtlCol="0">
            <a:spAutoFit/>
          </a:bodyPr>
          <a:lstStyle/>
          <a:p>
            <a:r>
              <a:rPr lang="ru-RU" sz="1200" dirty="0" smtClean="0"/>
              <a:t>Таблица 2</a:t>
            </a:r>
            <a:endParaRPr lang="ru-RU" sz="1200" dirty="0"/>
          </a:p>
        </p:txBody>
      </p:sp>
      <p:pic>
        <p:nvPicPr>
          <p:cNvPr id="7" name="Picture 2"/>
          <p:cNvPicPr>
            <a:picLocks noChangeAspect="1" noChangeArrowheads="1"/>
          </p:cNvPicPr>
          <p:nvPr/>
        </p:nvPicPr>
        <p:blipFill>
          <a:blip r:embed="rId2" cstate="print"/>
          <a:srcRect/>
          <a:stretch>
            <a:fillRect/>
          </a:stretch>
        </p:blipFill>
        <p:spPr bwMode="auto">
          <a:xfrm>
            <a:off x="1331640" y="3212976"/>
            <a:ext cx="7200800" cy="3456384"/>
          </a:xfrm>
          <a:prstGeom prst="rect">
            <a:avLst/>
          </a:prstGeom>
          <a:noFill/>
          <a:ln w="9525">
            <a:noFill/>
            <a:miter lim="800000"/>
            <a:headEnd/>
            <a:tailEnd/>
          </a:ln>
        </p:spPr>
      </p:pic>
      <p:sp>
        <p:nvSpPr>
          <p:cNvPr id="8" name="TextBox 7"/>
          <p:cNvSpPr txBox="1"/>
          <p:nvPr/>
        </p:nvSpPr>
        <p:spPr>
          <a:xfrm>
            <a:off x="323528" y="3429000"/>
            <a:ext cx="869149" cy="369332"/>
          </a:xfrm>
          <a:prstGeom prst="rect">
            <a:avLst/>
          </a:prstGeom>
          <a:noFill/>
        </p:spPr>
        <p:txBody>
          <a:bodyPr wrap="none" rtlCol="0">
            <a:spAutoFit/>
          </a:bodyPr>
          <a:lstStyle/>
          <a:p>
            <a:r>
              <a:rPr lang="ru-RU" dirty="0" smtClean="0"/>
              <a:t>Рис. 1</a:t>
            </a:r>
            <a:endParaRPr lang="ru-RU" dirty="0"/>
          </a:p>
        </p:txBody>
      </p:sp>
    </p:spTree>
    <p:extLst>
      <p:ext uri="{BB962C8B-B14F-4D97-AF65-F5344CB8AC3E}">
        <p14:creationId xmlns:p14="http://schemas.microsoft.com/office/powerpoint/2010/main" xmlns="" val="206638927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179512" y="0"/>
            <a:ext cx="8964488" cy="1916832"/>
          </a:xfrm>
        </p:spPr>
        <p:txBody>
          <a:bodyPr>
            <a:normAutofit/>
          </a:bodyPr>
          <a:lstStyle/>
          <a:p>
            <a:pPr algn="just"/>
            <a:r>
              <a:rPr lang="ru-RU" sz="1600" dirty="0" smtClean="0"/>
              <a:t>Эти графики построены по данным табл. 2. Значения предельных издержек получены путем подсчета прироста издержек при каждом увеличении объема производства на единицу. Поэтому, чтобы найти </a:t>
            </a:r>
            <a:r>
              <a:rPr lang="ru-RU" sz="1600" i="1" dirty="0" smtClean="0"/>
              <a:t>МС</a:t>
            </a:r>
            <a:r>
              <a:rPr lang="ru-RU" sz="1600" dirty="0" smtClean="0"/>
              <a:t> производства пятой единицы, мы находим разницу между 210 долл. и 160 долл. и получаем 50 долл. Через точки </a:t>
            </a:r>
            <a:r>
              <a:rPr lang="ru-RU" sz="1600" i="1" dirty="0" smtClean="0"/>
              <a:t>ТС</a:t>
            </a:r>
            <a:r>
              <a:rPr lang="ru-RU" sz="1600" dirty="0" smtClean="0"/>
              <a:t> проводим сглаженную кривую. Аналогичным образом проводим сглаженную кривую </a:t>
            </a:r>
            <a:r>
              <a:rPr lang="ru-RU" sz="1600" i="1" dirty="0" smtClean="0"/>
              <a:t>МС,</a:t>
            </a:r>
            <a:r>
              <a:rPr lang="ru-RU" sz="1600" dirty="0" smtClean="0"/>
              <a:t> соединяя дискретные значения </a:t>
            </a:r>
            <a:r>
              <a:rPr lang="ru-RU" sz="1600" i="1" dirty="0" smtClean="0"/>
              <a:t>МС.</a:t>
            </a:r>
            <a:endParaRPr lang="ru-RU" sz="1600" dirty="0" smtClean="0"/>
          </a:p>
          <a:p>
            <a:endParaRPr lang="ru-RU" dirty="0"/>
          </a:p>
        </p:txBody>
      </p:sp>
      <p:pic>
        <p:nvPicPr>
          <p:cNvPr id="4" name="Picture 2"/>
          <p:cNvPicPr>
            <a:picLocks noChangeAspect="1" noChangeArrowheads="1"/>
          </p:cNvPicPr>
          <p:nvPr/>
        </p:nvPicPr>
        <p:blipFill>
          <a:blip r:embed="rId2" cstate="print"/>
          <a:srcRect/>
          <a:stretch>
            <a:fillRect/>
          </a:stretch>
        </p:blipFill>
        <p:spPr bwMode="auto">
          <a:xfrm>
            <a:off x="107504" y="2348880"/>
            <a:ext cx="4896544" cy="3816424"/>
          </a:xfrm>
          <a:prstGeom prst="rect">
            <a:avLst/>
          </a:prstGeom>
          <a:noFill/>
          <a:ln w="9525">
            <a:noFill/>
            <a:miter lim="800000"/>
            <a:headEnd/>
            <a:tailEnd/>
          </a:ln>
        </p:spPr>
      </p:pic>
      <p:pic>
        <p:nvPicPr>
          <p:cNvPr id="5" name="Рисунок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148064" y="2132856"/>
            <a:ext cx="3995936" cy="4032448"/>
          </a:xfrm>
          <a:prstGeom prst="rect">
            <a:avLst/>
          </a:prstGeom>
          <a:solidFill>
            <a:schemeClr val="bg1"/>
          </a:solidFill>
        </p:spPr>
      </p:pic>
      <p:sp>
        <p:nvSpPr>
          <p:cNvPr id="6" name="TextBox 5"/>
          <p:cNvSpPr txBox="1"/>
          <p:nvPr/>
        </p:nvSpPr>
        <p:spPr>
          <a:xfrm>
            <a:off x="1475656" y="1916832"/>
            <a:ext cx="805029" cy="369332"/>
          </a:xfrm>
          <a:prstGeom prst="rect">
            <a:avLst/>
          </a:prstGeom>
          <a:noFill/>
        </p:spPr>
        <p:txBody>
          <a:bodyPr wrap="none" rtlCol="0">
            <a:spAutoFit/>
          </a:bodyPr>
          <a:lstStyle/>
          <a:p>
            <a:r>
              <a:rPr lang="ru-RU" dirty="0" smtClean="0"/>
              <a:t>Рис.1</a:t>
            </a:r>
            <a:endParaRPr lang="ru-RU" dirty="0"/>
          </a:p>
        </p:txBody>
      </p:sp>
      <p:sp>
        <p:nvSpPr>
          <p:cNvPr id="7" name="TextBox 6"/>
          <p:cNvSpPr txBox="1"/>
          <p:nvPr/>
        </p:nvSpPr>
        <p:spPr>
          <a:xfrm>
            <a:off x="5868144" y="1700808"/>
            <a:ext cx="1364476" cy="369332"/>
          </a:xfrm>
          <a:prstGeom prst="rect">
            <a:avLst/>
          </a:prstGeom>
          <a:noFill/>
        </p:spPr>
        <p:txBody>
          <a:bodyPr wrap="none" rtlCol="0">
            <a:spAutoFit/>
          </a:bodyPr>
          <a:lstStyle/>
          <a:p>
            <a:r>
              <a:rPr lang="ru-RU" dirty="0" smtClean="0"/>
              <a:t>Таблица 2</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16632"/>
            <a:ext cx="8229600" cy="713234"/>
          </a:xfrm>
        </p:spPr>
        <p:txBody>
          <a:bodyPr>
            <a:normAutofit/>
          </a:bodyPr>
          <a:lstStyle/>
          <a:p>
            <a:pPr algn="ctr"/>
            <a:r>
              <a:rPr lang="ru-RU" sz="2900" dirty="0" smtClean="0">
                <a:effectLst>
                  <a:outerShdw blurRad="38100" dist="38100" dir="2700000" algn="tl">
                    <a:srgbClr val="000000">
                      <a:alpha val="43137"/>
                    </a:srgbClr>
                  </a:outerShdw>
                </a:effectLst>
              </a:rPr>
              <a:t>Средние</a:t>
            </a:r>
            <a:r>
              <a:rPr lang="ru-RU" sz="2900" dirty="0" smtClean="0"/>
              <a:t> издержки</a:t>
            </a:r>
            <a:endParaRPr lang="ru-RU" sz="2900" dirty="0"/>
          </a:p>
        </p:txBody>
      </p:sp>
      <p:sp>
        <p:nvSpPr>
          <p:cNvPr id="3" name="Объект 2"/>
          <p:cNvSpPr>
            <a:spLocks noGrp="1"/>
          </p:cNvSpPr>
          <p:nvPr>
            <p:ph idx="1"/>
          </p:nvPr>
        </p:nvSpPr>
        <p:spPr>
          <a:xfrm>
            <a:off x="467544" y="836712"/>
            <a:ext cx="8507288" cy="1944216"/>
          </a:xfrm>
        </p:spPr>
        <p:txBody>
          <a:bodyPr>
            <a:normAutofit fontScale="47500" lnSpcReduction="20000"/>
          </a:bodyPr>
          <a:lstStyle/>
          <a:p>
            <a:pPr algn="just"/>
            <a:r>
              <a:rPr lang="ru-RU" dirty="0"/>
              <a:t>И наконец, рассмотрим несколько видов средних, или удельных, издержек. Табл. </a:t>
            </a:r>
            <a:r>
              <a:rPr lang="ru-RU" dirty="0" smtClean="0"/>
              <a:t>3 </a:t>
            </a:r>
            <a:r>
              <a:rPr lang="ru-RU" dirty="0"/>
              <a:t>содержит три новые величины, кроме знакомых нам по табл. </a:t>
            </a:r>
            <a:r>
              <a:rPr lang="ru-RU" dirty="0" smtClean="0"/>
              <a:t>1 </a:t>
            </a:r>
            <a:r>
              <a:rPr lang="ru-RU" dirty="0"/>
              <a:t>и </a:t>
            </a:r>
            <a:r>
              <a:rPr lang="ru-RU" dirty="0" smtClean="0"/>
              <a:t>2</a:t>
            </a:r>
            <a:r>
              <a:rPr lang="ru-RU" dirty="0"/>
              <a:t>, а именно — средние издержки, средние постоянные издержки и средние переменные издержки</a:t>
            </a:r>
            <a:r>
              <a:rPr lang="ru-RU" dirty="0" smtClean="0"/>
              <a:t>.</a:t>
            </a:r>
          </a:p>
          <a:p>
            <a:pPr algn="just"/>
            <a:r>
              <a:rPr lang="ru-RU" dirty="0"/>
              <a:t>Мы можем получить значения всех видов издержек, воспользовавшись значениями </a:t>
            </a:r>
            <a:r>
              <a:rPr lang="ru-RU" i="1" dirty="0"/>
              <a:t>ТС</a:t>
            </a:r>
            <a:r>
              <a:rPr lang="ru-RU" dirty="0"/>
              <a:t> из столбца (4). Не менее важны для нашего анализа данные столбцов (5) и (6): значения предельных издержек, выделенные жирным шрифтом в столбце (5), получены в результате вычитания соседних строк </a:t>
            </a:r>
            <a:r>
              <a:rPr lang="ru-RU" i="1" dirty="0"/>
              <a:t>ТС.</a:t>
            </a:r>
            <a:r>
              <a:rPr lang="ru-RU" dirty="0"/>
              <a:t> </a:t>
            </a:r>
            <a:r>
              <a:rPr lang="ru-RU" dirty="0" smtClean="0"/>
              <a:t>Обратите </a:t>
            </a:r>
            <a:r>
              <a:rPr lang="ru-RU" dirty="0"/>
              <a:t>внимание в столбце (6) на точку минимальных средних издержек (40 долл.), которая расположена в точке </a:t>
            </a:r>
            <a:r>
              <a:rPr lang="en-US" dirty="0" smtClean="0"/>
              <a:t>U</a:t>
            </a:r>
            <a:r>
              <a:rPr lang="ru-RU" dirty="0"/>
              <a:t>-образной кривой </a:t>
            </a:r>
            <a:r>
              <a:rPr lang="ru-RU" i="1" dirty="0"/>
              <a:t>АС.</a:t>
            </a:r>
            <a:r>
              <a:rPr lang="ru-RU" dirty="0"/>
              <a:t> (Можете ли вы объяснить, почему отмеченные звездочками минимальные значения </a:t>
            </a:r>
            <a:r>
              <a:rPr lang="ru-RU" i="1" dirty="0"/>
              <a:t>МС</a:t>
            </a:r>
            <a:r>
              <a:rPr lang="ru-RU" dirty="0"/>
              <a:t> и </a:t>
            </a:r>
            <a:r>
              <a:rPr lang="ru-RU" i="1" dirty="0"/>
              <a:t>АС</a:t>
            </a:r>
            <a:r>
              <a:rPr lang="ru-RU" dirty="0"/>
              <a:t> равны? Заполните пустые ячейки в таблице.)</a:t>
            </a:r>
          </a:p>
        </p:txBody>
      </p:sp>
      <p:pic>
        <p:nvPicPr>
          <p:cNvPr id="4" name="Рисунок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rot="5400000">
            <a:off x="2533463" y="1147058"/>
            <a:ext cx="4149079" cy="7272807"/>
          </a:xfrm>
          <a:prstGeom prst="rect">
            <a:avLst/>
          </a:prstGeom>
        </p:spPr>
      </p:pic>
      <p:sp>
        <p:nvSpPr>
          <p:cNvPr id="5" name="TextBox 4"/>
          <p:cNvSpPr txBox="1"/>
          <p:nvPr/>
        </p:nvSpPr>
        <p:spPr>
          <a:xfrm>
            <a:off x="179512" y="2708920"/>
            <a:ext cx="715260" cy="276999"/>
          </a:xfrm>
          <a:prstGeom prst="rect">
            <a:avLst/>
          </a:prstGeom>
          <a:noFill/>
        </p:spPr>
        <p:txBody>
          <a:bodyPr wrap="none" rtlCol="0">
            <a:spAutoFit/>
          </a:bodyPr>
          <a:lstStyle/>
          <a:p>
            <a:r>
              <a:rPr lang="ru-RU" sz="1200" dirty="0" smtClean="0"/>
              <a:t>Табл. 3</a:t>
            </a:r>
            <a:endParaRPr lang="ru-RU" sz="1200" dirty="0"/>
          </a:p>
        </p:txBody>
      </p:sp>
    </p:spTree>
    <p:extLst>
      <p:ext uri="{BB962C8B-B14F-4D97-AF65-F5344CB8AC3E}">
        <p14:creationId xmlns:p14="http://schemas.microsoft.com/office/powerpoint/2010/main" xmlns="" val="7779206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0"/>
            <a:ext cx="8229600" cy="569218"/>
          </a:xfrm>
        </p:spPr>
        <p:txBody>
          <a:bodyPr>
            <a:normAutofit/>
          </a:bodyPr>
          <a:lstStyle/>
          <a:p>
            <a:pPr algn="ctr"/>
            <a:r>
              <a:rPr lang="ru-RU" sz="2900" dirty="0" smtClean="0"/>
              <a:t>Средние </a:t>
            </a:r>
            <a:r>
              <a:rPr lang="ru-RU" sz="2900" dirty="0"/>
              <a:t>или </a:t>
            </a:r>
            <a:r>
              <a:rPr lang="ru-RU" sz="2900" dirty="0" smtClean="0"/>
              <a:t>удельные </a:t>
            </a:r>
            <a:r>
              <a:rPr lang="ru-RU" sz="2900" dirty="0"/>
              <a:t>издержки</a:t>
            </a:r>
          </a:p>
        </p:txBody>
      </p:sp>
      <p:sp>
        <p:nvSpPr>
          <p:cNvPr id="3" name="Объект 2"/>
          <p:cNvSpPr>
            <a:spLocks noGrp="1"/>
          </p:cNvSpPr>
          <p:nvPr>
            <p:ph sz="half" idx="1"/>
          </p:nvPr>
        </p:nvSpPr>
        <p:spPr>
          <a:xfrm>
            <a:off x="467544" y="548680"/>
            <a:ext cx="8507288" cy="3096344"/>
          </a:xfrm>
        </p:spPr>
        <p:txBody>
          <a:bodyPr>
            <a:noAutofit/>
          </a:bodyPr>
          <a:lstStyle/>
          <a:p>
            <a:pPr algn="just"/>
            <a:r>
              <a:rPr lang="ru-RU" sz="1400" dirty="0"/>
              <a:t>Так же как и понятие “предельные издержки”, понятие “средние издержки” широко используется в предпринимательской деятельности. Сравнивая средние издержки с ценой или средним доходом, можно определить, получает ли предприятие прибыль. </a:t>
            </a:r>
            <a:r>
              <a:rPr lang="ru-RU" sz="1400" i="1" dirty="0"/>
              <a:t>Средние издержки </a:t>
            </a:r>
            <a:r>
              <a:rPr lang="ru-RU" sz="1400" dirty="0"/>
              <a:t>равны отношению общих издержек к объему производства (см. столбец (6) табл. </a:t>
            </a:r>
            <a:r>
              <a:rPr lang="ru-RU" sz="1400" dirty="0" smtClean="0"/>
              <a:t>3</a:t>
            </a:r>
            <a:r>
              <a:rPr lang="ru-RU" sz="1400" dirty="0" smtClean="0"/>
              <a:t>).</a:t>
            </a:r>
            <a:endParaRPr lang="en-US" sz="1400" dirty="0" smtClean="0"/>
          </a:p>
          <a:p>
            <a:pPr algn="just"/>
            <a:endParaRPr lang="en-US" sz="1400" dirty="0" smtClean="0"/>
          </a:p>
          <a:p>
            <a:pPr algn="just"/>
            <a:endParaRPr lang="ru-RU" sz="1400" dirty="0"/>
          </a:p>
          <a:p>
            <a:pPr algn="just"/>
            <a:r>
              <a:rPr lang="ru-RU" sz="1400" dirty="0"/>
              <a:t>В столбце (6) при производстве одной единицы средние издержки должны соответствовать общим издержкам, или 85 долл./1 = 85 долл. Однако при </a:t>
            </a:r>
            <a:r>
              <a:rPr lang="en-US" sz="1400" i="1" dirty="0"/>
              <a:t>q </a:t>
            </a:r>
            <a:r>
              <a:rPr lang="ru-RU" sz="1400" i="1" dirty="0"/>
              <a:t>= 2АС = ТС/2</a:t>
            </a:r>
            <a:r>
              <a:rPr lang="ru-RU" sz="1400" dirty="0"/>
              <a:t> = </a:t>
            </a:r>
            <a:r>
              <a:rPr lang="ru-RU" sz="1400" dirty="0" smtClean="0"/>
              <a:t>110 </a:t>
            </a:r>
            <a:r>
              <a:rPr lang="ru-RU" sz="1400" dirty="0"/>
              <a:t>долл./2 = 55 долл. Обратите внимание, что средние издержки в начальной фазе постоянно снижаются. (Чуть позже мы узнаем почему.) </a:t>
            </a:r>
            <a:r>
              <a:rPr lang="ru-RU" sz="1400" i="1" dirty="0"/>
              <a:t>АС</a:t>
            </a:r>
            <a:r>
              <a:rPr lang="ru-RU" sz="1400" dirty="0"/>
              <a:t> достигают минимума в 40 долл. при </a:t>
            </a:r>
            <a:r>
              <a:rPr lang="en-US" sz="1400" i="1" dirty="0"/>
              <a:t>q</a:t>
            </a:r>
            <a:r>
              <a:rPr lang="en-US" sz="1400" dirty="0"/>
              <a:t> </a:t>
            </a:r>
            <a:r>
              <a:rPr lang="ru-RU" sz="1400" dirty="0"/>
              <a:t>= 4, а затем постепенно увеличиваются</a:t>
            </a:r>
            <a:r>
              <a:rPr lang="ru-RU" sz="1400" dirty="0" smtClean="0"/>
              <a:t>.</a:t>
            </a:r>
            <a:endParaRPr lang="ru-RU" sz="1400" dirty="0"/>
          </a:p>
        </p:txBody>
      </p:sp>
      <p:graphicFrame>
        <p:nvGraphicFramePr>
          <p:cNvPr id="11" name="Объект 10"/>
          <p:cNvGraphicFramePr>
            <a:graphicFrameLocks noChangeAspect="1"/>
          </p:cNvGraphicFramePr>
          <p:nvPr/>
        </p:nvGraphicFramePr>
        <p:xfrm>
          <a:off x="4114800" y="3321050"/>
          <a:ext cx="914400" cy="215900"/>
        </p:xfrm>
        <a:graphic>
          <a:graphicData uri="http://schemas.openxmlformats.org/presentationml/2006/ole">
            <p:oleObj spid="_x0000_s2050" name="Формула" r:id="rId4" imgW="914400" imgH="215640" progId="Equation.3">
              <p:embed/>
            </p:oleObj>
          </a:graphicData>
        </a:graphic>
      </p:graphicFrame>
      <p:graphicFrame>
        <p:nvGraphicFramePr>
          <p:cNvPr id="12" name="Объект 11"/>
          <p:cNvGraphicFramePr>
            <a:graphicFrameLocks noChangeAspect="1"/>
          </p:cNvGraphicFramePr>
          <p:nvPr/>
        </p:nvGraphicFramePr>
        <p:xfrm>
          <a:off x="2051720" y="1700808"/>
          <a:ext cx="5483225" cy="419100"/>
        </p:xfrm>
        <a:graphic>
          <a:graphicData uri="http://schemas.openxmlformats.org/presentationml/2006/ole">
            <p:oleObj spid="_x0000_s2051" name="Формула" r:id="rId5" imgW="3251160" imgH="419040" progId="Equation.3">
              <p:embed/>
            </p:oleObj>
          </a:graphicData>
        </a:graphic>
      </p:graphicFrame>
      <p:pic>
        <p:nvPicPr>
          <p:cNvPr id="6" name="Рисунок 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rot="5400000">
            <a:off x="3289547" y="1399085"/>
            <a:ext cx="3573017" cy="7344817"/>
          </a:xfrm>
          <a:prstGeom prst="rect">
            <a:avLst/>
          </a:prstGeom>
        </p:spPr>
      </p:pic>
      <p:sp>
        <p:nvSpPr>
          <p:cNvPr id="7" name="TextBox 6"/>
          <p:cNvSpPr txBox="1"/>
          <p:nvPr/>
        </p:nvSpPr>
        <p:spPr>
          <a:xfrm>
            <a:off x="323528" y="3501008"/>
            <a:ext cx="715260" cy="276999"/>
          </a:xfrm>
          <a:prstGeom prst="rect">
            <a:avLst/>
          </a:prstGeom>
          <a:noFill/>
        </p:spPr>
        <p:txBody>
          <a:bodyPr wrap="none" rtlCol="0">
            <a:spAutoFit/>
          </a:bodyPr>
          <a:lstStyle/>
          <a:p>
            <a:r>
              <a:rPr lang="ru-RU" sz="1200" dirty="0" smtClean="0"/>
              <a:t>Табл. 3</a:t>
            </a:r>
            <a:endParaRPr lang="ru-RU" sz="1200" dirty="0"/>
          </a:p>
        </p:txBody>
      </p:sp>
    </p:spTree>
    <p:extLst>
      <p:ext uri="{BB962C8B-B14F-4D97-AF65-F5344CB8AC3E}">
        <p14:creationId xmlns:p14="http://schemas.microsoft.com/office/powerpoint/2010/main" xmlns="" val="3023743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51520" y="188640"/>
            <a:ext cx="8352928" cy="2031325"/>
          </a:xfrm>
          <a:prstGeom prst="rect">
            <a:avLst/>
          </a:prstGeom>
        </p:spPr>
        <p:txBody>
          <a:bodyPr wrap="square">
            <a:spAutoFit/>
          </a:bodyPr>
          <a:lstStyle/>
          <a:p>
            <a:pPr algn="just"/>
            <a:r>
              <a:rPr lang="ru-RU" sz="1400" dirty="0" smtClean="0"/>
              <a:t>	Кривые </a:t>
            </a:r>
            <a:r>
              <a:rPr lang="ru-RU" sz="1400" dirty="0" smtClean="0"/>
              <a:t>издержек на рис. 2 построены на основе данных табл. 3. Рис. 2 отображает величины общих, постоянных и переменных издержек при разных уровнях производства. На рис. 2, наряду с кривой предельных издержек, изображены кривые средних издержек различных видов. Глядя на график слева, мы можем сделать вывод о том, что общие и переменные издержки изменяются на одну и ту же величину, в то время как постоянные издержки остаются неизменными.</a:t>
            </a:r>
          </a:p>
          <a:p>
            <a:pPr algn="just"/>
            <a:r>
              <a:rPr lang="ru-RU" sz="1400" dirty="0" smtClean="0"/>
              <a:t>	А </a:t>
            </a:r>
            <a:r>
              <a:rPr lang="ru-RU" sz="1400" dirty="0" smtClean="0"/>
              <a:t>сейчас посмотрим на график справа. Кривая </a:t>
            </a:r>
            <a:r>
              <a:rPr lang="ru-RU" sz="1400" i="1" dirty="0" smtClean="0"/>
              <a:t>АС</a:t>
            </a:r>
            <a:r>
              <a:rPr lang="ru-RU" sz="1400" dirty="0" smtClean="0"/>
              <a:t> имеет </a:t>
            </a:r>
            <a:r>
              <a:rPr lang="en-US" sz="1400" dirty="0" smtClean="0"/>
              <a:t>U</a:t>
            </a:r>
            <a:r>
              <a:rPr lang="ru-RU" sz="1400" dirty="0" smtClean="0"/>
              <a:t>-образную траекторию и расположена чуть ниже и правее кривой ГС, от которой она является производной.</a:t>
            </a:r>
            <a:endParaRPr lang="ru-RU" sz="1400"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7504" y="2780928"/>
            <a:ext cx="4516971" cy="3672408"/>
          </a:xfrm>
          <a:prstGeom prst="rect">
            <a:avLst/>
          </a:prstGeom>
        </p:spPr>
      </p:pic>
      <p:pic>
        <p:nvPicPr>
          <p:cNvPr id="7" name="Рисунок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72000" y="2780928"/>
            <a:ext cx="4320480" cy="3655791"/>
          </a:xfrm>
          <a:prstGeom prst="rect">
            <a:avLst/>
          </a:prstGeom>
        </p:spPr>
      </p:pic>
      <p:sp>
        <p:nvSpPr>
          <p:cNvPr id="8" name="TextBox 7"/>
          <p:cNvSpPr txBox="1"/>
          <p:nvPr/>
        </p:nvSpPr>
        <p:spPr>
          <a:xfrm>
            <a:off x="3635896" y="2420888"/>
            <a:ext cx="805029" cy="369332"/>
          </a:xfrm>
          <a:prstGeom prst="rect">
            <a:avLst/>
          </a:prstGeom>
          <a:noFill/>
        </p:spPr>
        <p:txBody>
          <a:bodyPr wrap="none" rtlCol="0">
            <a:spAutoFit/>
          </a:bodyPr>
          <a:lstStyle/>
          <a:p>
            <a:r>
              <a:rPr lang="ru-RU" dirty="0" smtClean="0"/>
              <a:t>Рис.2</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2" cstate="print"/>
          <a:srcRect/>
          <a:stretch>
            <a:fillRect/>
          </a:stretch>
        </p:blipFill>
        <p:spPr bwMode="auto">
          <a:xfrm>
            <a:off x="1259632" y="1628799"/>
            <a:ext cx="6264696" cy="4510581"/>
          </a:xfrm>
          <a:prstGeom prst="rect">
            <a:avLst/>
          </a:prstGeom>
          <a:noFill/>
          <a:ln w="9525">
            <a:noFill/>
            <a:miter lim="800000"/>
            <a:headEnd/>
            <a:tailEnd/>
          </a:ln>
        </p:spPr>
      </p:pic>
      <p:sp>
        <p:nvSpPr>
          <p:cNvPr id="9" name="TextBox 8"/>
          <p:cNvSpPr txBox="1"/>
          <p:nvPr/>
        </p:nvSpPr>
        <p:spPr>
          <a:xfrm>
            <a:off x="7668344" y="1700808"/>
            <a:ext cx="1332416" cy="369332"/>
          </a:xfrm>
          <a:prstGeom prst="rect">
            <a:avLst/>
          </a:prstGeom>
          <a:noFill/>
        </p:spPr>
        <p:txBody>
          <a:bodyPr wrap="none" rtlCol="0">
            <a:spAutoFit/>
          </a:bodyPr>
          <a:lstStyle/>
          <a:p>
            <a:r>
              <a:rPr lang="ru-RU" dirty="0" smtClean="0"/>
              <a:t>Рисунок 3</a:t>
            </a:r>
            <a:endParaRPr lang="ru-RU" dirty="0"/>
          </a:p>
        </p:txBody>
      </p:sp>
      <p:sp>
        <p:nvSpPr>
          <p:cNvPr id="7" name="Прямоугольник 6"/>
          <p:cNvSpPr/>
          <p:nvPr/>
        </p:nvSpPr>
        <p:spPr>
          <a:xfrm>
            <a:off x="251520" y="116632"/>
            <a:ext cx="8136904" cy="1200329"/>
          </a:xfrm>
          <a:prstGeom prst="rect">
            <a:avLst/>
          </a:prstGeom>
        </p:spPr>
        <p:txBody>
          <a:bodyPr wrap="square">
            <a:spAutoFit/>
          </a:bodyPr>
          <a:lstStyle/>
          <a:p>
            <a:pPr algn="just"/>
            <a:r>
              <a:rPr lang="ru-RU" dirty="0" smtClean="0"/>
              <a:t>	</a:t>
            </a:r>
            <a:r>
              <a:rPr lang="ru-RU" sz="2400" dirty="0" smtClean="0"/>
              <a:t>И </a:t>
            </a:r>
            <a:r>
              <a:rPr lang="ru-RU" sz="2400" dirty="0" smtClean="0"/>
              <a:t>наконец, с помощью рис. 3 можно увидеть взаимосвязь предельных издержек и наклона кривой общих издержек.</a:t>
            </a:r>
            <a:endParaRPr lang="ru-RU"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2">
                <a:shade val="48000"/>
                <a:satMod val="230000"/>
              </a:schemeClr>
            </a:gs>
            <a:gs pos="60000">
              <a:schemeClr val="bg2">
                <a:shade val="92000"/>
                <a:satMod val="230000"/>
              </a:schemeClr>
            </a:gs>
            <a:gs pos="100000">
              <a:schemeClr val="bg2">
                <a:tint val="85000"/>
                <a:satMod val="40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229600" cy="713234"/>
          </a:xfrm>
        </p:spPr>
        <p:txBody>
          <a:bodyPr>
            <a:normAutofit fontScale="90000"/>
          </a:bodyPr>
          <a:lstStyle/>
          <a:p>
            <a:pPr algn="ctr"/>
            <a:r>
              <a:rPr lang="ru-RU" sz="3200" dirty="0" smtClean="0"/>
              <a:t>Средние постоянные и переменные издержки</a:t>
            </a:r>
            <a:endParaRPr lang="ru-RU" sz="3200" dirty="0"/>
          </a:p>
        </p:txBody>
      </p:sp>
      <p:sp>
        <p:nvSpPr>
          <p:cNvPr id="3" name="Объект 2"/>
          <p:cNvSpPr>
            <a:spLocks noGrp="1"/>
          </p:cNvSpPr>
          <p:nvPr>
            <p:ph sz="half" idx="1"/>
          </p:nvPr>
        </p:nvSpPr>
        <p:spPr>
          <a:xfrm>
            <a:off x="457200" y="1124744"/>
            <a:ext cx="8579296" cy="5400599"/>
          </a:xfrm>
        </p:spPr>
        <p:txBody>
          <a:bodyPr>
            <a:normAutofit fontScale="77500" lnSpcReduction="20000"/>
          </a:bodyPr>
          <a:lstStyle/>
          <a:p>
            <a:pPr algn="just"/>
            <a:r>
              <a:rPr lang="ru-RU" dirty="0"/>
              <a:t>Подобно тому, как мы подразделили общие издержки на постоянные и переменные, делаем то же самое и со средними издержками. </a:t>
            </a:r>
            <a:r>
              <a:rPr lang="ru-RU" b="1" dirty="0"/>
              <a:t>Средние постоянные издержки </a:t>
            </a:r>
            <a:r>
              <a:rPr lang="ru-RU" dirty="0"/>
              <a:t>(</a:t>
            </a:r>
            <a:r>
              <a:rPr lang="en-US" i="1" dirty="0"/>
              <a:t>AFC</a:t>
            </a:r>
            <a:r>
              <a:rPr lang="ru-RU" dirty="0"/>
              <a:t>) определяются отношением </a:t>
            </a:r>
            <a:r>
              <a:rPr lang="en-US" i="1" dirty="0"/>
              <a:t>FC</a:t>
            </a:r>
            <a:r>
              <a:rPr lang="ru-RU" i="1" dirty="0"/>
              <a:t>/</a:t>
            </a:r>
            <a:r>
              <a:rPr lang="en-US" i="1" dirty="0"/>
              <a:t>q</a:t>
            </a:r>
            <a:r>
              <a:rPr lang="ru-RU" i="1" dirty="0"/>
              <a:t>.</a:t>
            </a:r>
            <a:r>
              <a:rPr lang="ru-RU" dirty="0"/>
              <a:t> Поскольку общие постоянные издержки не подлежат изменению, деление их величины на возрастающий объем производства дает непрерывно убывающую кривую постоянных издержек (см. столбец (7) табл. </a:t>
            </a:r>
            <a:r>
              <a:rPr lang="ru-RU" dirty="0" smtClean="0"/>
              <a:t>3</a:t>
            </a:r>
            <a:r>
              <a:rPr lang="ru-RU" dirty="0"/>
              <a:t>). Другими словами, чем больший объем производит предприятие, тем на большее количество единиц продукции распределяются так называемые накладные расходы. Так, например, предприятие, разрабатывающее программное обеспечение, может взять в штат еще нескольких программистов, чтобы создать новый графический редактор. Количество проданных экземпляров непосредственно не повлияет на количественный состав штата сотрудников, зарплата которых в данном случае относится к постоянным издержкам</a:t>
            </a:r>
            <a:r>
              <a:rPr lang="ru-RU" dirty="0" smtClean="0"/>
              <a:t>.</a:t>
            </a:r>
          </a:p>
          <a:p>
            <a:pPr algn="just"/>
            <a:r>
              <a:rPr lang="ru-RU" dirty="0"/>
              <a:t>Если программа станет “бестселлером”, то </a:t>
            </a:r>
            <a:r>
              <a:rPr lang="en-US" i="1" dirty="0"/>
              <a:t>AFC</a:t>
            </a:r>
            <a:r>
              <a:rPr lang="en-US" dirty="0"/>
              <a:t> </a:t>
            </a:r>
            <a:r>
              <a:rPr lang="ru-RU" dirty="0"/>
              <a:t>по содержанию программистов незначительны; если нет, то </a:t>
            </a:r>
            <a:r>
              <a:rPr lang="en-US" i="1" dirty="0"/>
              <a:t>AFC</a:t>
            </a:r>
            <a:r>
              <a:rPr lang="en-US" dirty="0"/>
              <a:t> </a:t>
            </a:r>
            <a:r>
              <a:rPr lang="ru-RU" dirty="0"/>
              <a:t>высоки</a:t>
            </a:r>
            <a:r>
              <a:rPr lang="ru-RU" dirty="0" smtClean="0"/>
              <a:t>.</a:t>
            </a:r>
            <a:endParaRPr lang="ru-RU" dirty="0"/>
          </a:p>
        </p:txBody>
      </p:sp>
    </p:spTree>
    <p:extLst>
      <p:ext uri="{BB962C8B-B14F-4D97-AF65-F5344CB8AC3E}">
        <p14:creationId xmlns:p14="http://schemas.microsoft.com/office/powerpoint/2010/main" xmlns="" val="32085525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0" y="116632"/>
            <a:ext cx="8712968" cy="2092881"/>
          </a:xfrm>
          <a:prstGeom prst="rect">
            <a:avLst/>
          </a:prstGeom>
        </p:spPr>
        <p:txBody>
          <a:bodyPr wrap="square">
            <a:spAutoFit/>
          </a:bodyPr>
          <a:lstStyle/>
          <a:p>
            <a:pPr algn="just"/>
            <a:r>
              <a:rPr lang="ru-RU" dirty="0" smtClean="0"/>
              <a:t>	</a:t>
            </a:r>
            <a:r>
              <a:rPr lang="ru-RU" sz="1600" dirty="0" smtClean="0"/>
              <a:t>Кривая </a:t>
            </a:r>
            <a:r>
              <a:rPr lang="en-US" sz="1600" i="1" dirty="0" smtClean="0"/>
              <a:t>AFC</a:t>
            </a:r>
            <a:r>
              <a:rPr lang="ru-RU" sz="1600" i="1" dirty="0" smtClean="0"/>
              <a:t>,</a:t>
            </a:r>
            <a:r>
              <a:rPr lang="ru-RU" sz="1600" dirty="0" smtClean="0"/>
              <a:t> нанесенная пунктиром на рис. 2, напоминает по форме гиперболу, приближающуюся к обеим осям. Она стремится к горизонтальной оси, по мере того как </a:t>
            </a:r>
            <a:r>
              <a:rPr lang="en-US" sz="1600" i="1" dirty="0" smtClean="0"/>
              <a:t>FC</a:t>
            </a:r>
            <a:r>
              <a:rPr lang="en-US" sz="1600" dirty="0" smtClean="0"/>
              <a:t> </a:t>
            </a:r>
            <a:r>
              <a:rPr lang="ru-RU" sz="1600" dirty="0" smtClean="0"/>
              <a:t>распределяются на все больший объем производства. Если мы допускаем бесконечную делимость </a:t>
            </a:r>
            <a:r>
              <a:rPr lang="en-US" sz="1600" i="1" dirty="0" smtClean="0"/>
              <a:t>q</a:t>
            </a:r>
            <a:r>
              <a:rPr lang="ru-RU" sz="1600" dirty="0" smtClean="0"/>
              <a:t>, то </a:t>
            </a:r>
            <a:r>
              <a:rPr lang="en-US" sz="1600" i="1" dirty="0" smtClean="0"/>
              <a:t>AFC</a:t>
            </a:r>
            <a:r>
              <a:rPr lang="en-US" sz="1600" dirty="0" smtClean="0"/>
              <a:t> </a:t>
            </a:r>
            <a:r>
              <a:rPr lang="ru-RU" sz="1600" dirty="0" smtClean="0"/>
              <a:t>сначала бесконечно велики, так как конечные </a:t>
            </a:r>
            <a:r>
              <a:rPr lang="en-US" sz="1600" i="1" dirty="0" smtClean="0"/>
              <a:t>FC </a:t>
            </a:r>
            <a:r>
              <a:rPr lang="ru-RU" sz="1600" dirty="0" smtClean="0"/>
              <a:t>распределяются на чрезвычайно малые количества </a:t>
            </a:r>
            <a:r>
              <a:rPr lang="en-US" sz="1600" i="1" dirty="0" smtClean="0"/>
              <a:t>q</a:t>
            </a:r>
            <a:r>
              <a:rPr lang="ru-RU" sz="1600" i="1" dirty="0" smtClean="0"/>
              <a:t>.</a:t>
            </a:r>
            <a:endParaRPr lang="ru-RU" sz="1600" dirty="0" smtClean="0"/>
          </a:p>
          <a:p>
            <a:pPr algn="just"/>
            <a:r>
              <a:rPr lang="ru-RU" sz="1600" b="1" dirty="0" smtClean="0"/>
              <a:t>	Средние </a:t>
            </a:r>
            <a:r>
              <a:rPr lang="ru-RU" sz="1600" b="1" dirty="0" smtClean="0"/>
              <a:t>переменные издержки </a:t>
            </a:r>
            <a:r>
              <a:rPr lang="ru-RU" sz="1600" dirty="0" smtClean="0"/>
              <a:t>(</a:t>
            </a:r>
            <a:r>
              <a:rPr lang="en-US" sz="1600" dirty="0" smtClean="0"/>
              <a:t>A</a:t>
            </a:r>
            <a:r>
              <a:rPr lang="en-US" sz="1600" i="1" dirty="0" smtClean="0"/>
              <a:t>VC</a:t>
            </a:r>
            <a:r>
              <a:rPr lang="ru-RU" sz="1600" i="1" dirty="0" smtClean="0"/>
              <a:t>)</a:t>
            </a:r>
            <a:r>
              <a:rPr lang="ru-RU" sz="1600" dirty="0" smtClean="0"/>
              <a:t> равны частному от деления переменных издержек на объем производства, или </a:t>
            </a:r>
            <a:r>
              <a:rPr lang="en-US" sz="1600" i="1" dirty="0" smtClean="0"/>
              <a:t>AVC</a:t>
            </a:r>
            <a:r>
              <a:rPr lang="ru-RU" sz="1600" i="1" dirty="0" smtClean="0"/>
              <a:t> = </a:t>
            </a:r>
            <a:r>
              <a:rPr lang="en-US" sz="1600" i="1" dirty="0" smtClean="0"/>
              <a:t>VC</a:t>
            </a:r>
            <a:r>
              <a:rPr lang="ru-RU" sz="1600" i="1" dirty="0" smtClean="0"/>
              <a:t>/</a:t>
            </a:r>
            <a:r>
              <a:rPr lang="en-US" sz="1600" i="1" dirty="0" smtClean="0"/>
              <a:t>q</a:t>
            </a:r>
            <a:r>
              <a:rPr lang="ru-RU" sz="1600" i="1" dirty="0" smtClean="0"/>
              <a:t>.</a:t>
            </a:r>
            <a:r>
              <a:rPr lang="ru-RU" sz="1600" dirty="0" smtClean="0"/>
              <a:t> Как видно из табл.3 и рис.2, в нашем случае </a:t>
            </a:r>
            <a:r>
              <a:rPr lang="en-US" sz="1600" i="1" dirty="0" smtClean="0"/>
              <a:t>AVC</a:t>
            </a:r>
            <a:r>
              <a:rPr lang="en-US" sz="1600" dirty="0" smtClean="0"/>
              <a:t> </a:t>
            </a:r>
            <a:r>
              <a:rPr lang="ru-RU" sz="1600" dirty="0" smtClean="0"/>
              <a:t>вначале уменьшаются, а затем возрастают.</a:t>
            </a:r>
            <a:endParaRPr lang="ru-RU" sz="1600"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1520" y="3185592"/>
            <a:ext cx="4516971" cy="3672408"/>
          </a:xfrm>
          <a:prstGeom prst="rect">
            <a:avLst/>
          </a:prstGeom>
        </p:spPr>
      </p:pic>
      <p:pic>
        <p:nvPicPr>
          <p:cNvPr id="7" name="Рисунок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16016" y="3185592"/>
            <a:ext cx="4320480" cy="3655791"/>
          </a:xfrm>
          <a:prstGeom prst="rect">
            <a:avLst/>
          </a:prstGeom>
        </p:spPr>
      </p:pic>
      <p:sp>
        <p:nvSpPr>
          <p:cNvPr id="8" name="TextBox 7"/>
          <p:cNvSpPr txBox="1"/>
          <p:nvPr/>
        </p:nvSpPr>
        <p:spPr>
          <a:xfrm>
            <a:off x="4499992" y="2780928"/>
            <a:ext cx="805029" cy="369332"/>
          </a:xfrm>
          <a:prstGeom prst="rect">
            <a:avLst/>
          </a:prstGeom>
          <a:noFill/>
        </p:spPr>
        <p:txBody>
          <a:bodyPr wrap="none" rtlCol="0">
            <a:spAutoFit/>
          </a:bodyPr>
          <a:lstStyle/>
          <a:p>
            <a:r>
              <a:rPr lang="ru-RU" dirty="0" smtClean="0"/>
              <a:t>Рис.2</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457200" y="267494"/>
            <a:ext cx="8229600" cy="713234"/>
          </a:xfrm>
        </p:spPr>
        <p:txBody>
          <a:bodyPr>
            <a:normAutofit/>
          </a:bodyPr>
          <a:lstStyle/>
          <a:p>
            <a:pPr algn="ctr"/>
            <a:r>
              <a:rPr lang="ru-RU" sz="3200" dirty="0"/>
              <a:t>Минимальные средние издержки</a:t>
            </a:r>
          </a:p>
        </p:txBody>
      </p:sp>
      <p:sp>
        <p:nvSpPr>
          <p:cNvPr id="6" name="Объект 5"/>
          <p:cNvSpPr>
            <a:spLocks noGrp="1"/>
          </p:cNvSpPr>
          <p:nvPr>
            <p:ph idx="1"/>
          </p:nvPr>
        </p:nvSpPr>
        <p:spPr>
          <a:xfrm>
            <a:off x="457200" y="980728"/>
            <a:ext cx="8579296" cy="2880320"/>
          </a:xfrm>
        </p:spPr>
        <p:txBody>
          <a:bodyPr>
            <a:noAutofit/>
          </a:bodyPr>
          <a:lstStyle/>
          <a:p>
            <a:pPr algn="just"/>
            <a:r>
              <a:rPr lang="ru-RU" sz="1400" dirty="0"/>
              <a:t>Не следует путать средние издержки с предельными, поскольку такая ошибка весьма распространена. В действительности, средние издержки могут быть значительно больше или меньше предельных издержек, что и видно из рис. </a:t>
            </a:r>
            <a:r>
              <a:rPr lang="ru-RU" sz="1400" dirty="0" smtClean="0"/>
              <a:t>2.</a:t>
            </a:r>
          </a:p>
          <a:p>
            <a:pPr algn="just"/>
            <a:r>
              <a:rPr lang="ru-RU" sz="1400" dirty="0"/>
              <a:t>Но в то же время этот рисунок иллюстрирует очень важную зависимость между </a:t>
            </a:r>
            <a:r>
              <a:rPr lang="ru-RU" sz="1400" i="1" dirty="0"/>
              <a:t>МС </a:t>
            </a:r>
            <a:r>
              <a:rPr lang="ru-RU" sz="1400" dirty="0"/>
              <a:t>и </a:t>
            </a:r>
            <a:r>
              <a:rPr lang="ru-RU" sz="1400" i="1" dirty="0"/>
              <a:t>АС.</a:t>
            </a:r>
            <a:r>
              <a:rPr lang="ru-RU" sz="1400" dirty="0"/>
              <a:t> Если </a:t>
            </a:r>
            <a:r>
              <a:rPr lang="ru-RU" sz="1400" i="1" dirty="0"/>
              <a:t>МС</a:t>
            </a:r>
            <a:r>
              <a:rPr lang="ru-RU" sz="1400" dirty="0"/>
              <a:t> производства дополнительной единицы ниже </a:t>
            </a:r>
            <a:r>
              <a:rPr lang="ru-RU" sz="1400" i="1" dirty="0"/>
              <a:t>АС,</a:t>
            </a:r>
            <a:r>
              <a:rPr lang="ru-RU" sz="1400" dirty="0"/>
              <a:t> то они уменьшаются. Когда </a:t>
            </a:r>
            <a:r>
              <a:rPr lang="ru-RU" sz="1400" i="1" dirty="0"/>
              <a:t>МС</a:t>
            </a:r>
            <a:r>
              <a:rPr lang="ru-RU" sz="1400" dirty="0"/>
              <a:t> превышают </a:t>
            </a:r>
            <a:r>
              <a:rPr lang="ru-RU" sz="1400" i="1" dirty="0"/>
              <a:t>АС,</a:t>
            </a:r>
            <a:r>
              <a:rPr lang="ru-RU" sz="1400" dirty="0"/>
              <a:t> они увеличиваются. В точке, где </a:t>
            </a:r>
            <a:r>
              <a:rPr lang="ru-RU" sz="1400" i="1" dirty="0"/>
              <a:t>МС</a:t>
            </a:r>
            <a:r>
              <a:rPr lang="ru-RU" sz="1400" dirty="0"/>
              <a:t> равны </a:t>
            </a:r>
            <a:r>
              <a:rPr lang="ru-RU" sz="1400" i="1" dirty="0"/>
              <a:t>АС,</a:t>
            </a:r>
            <a:r>
              <a:rPr lang="ru-RU" sz="1400" dirty="0"/>
              <a:t> кривая </a:t>
            </a:r>
            <a:r>
              <a:rPr lang="ru-RU" sz="1400" i="1" dirty="0"/>
              <a:t>АС</a:t>
            </a:r>
            <a:r>
              <a:rPr lang="ru-RU" sz="1400" dirty="0"/>
              <a:t> имеет нулевой наклон. Для типичной </a:t>
            </a:r>
            <a:r>
              <a:rPr lang="en-US" sz="1400" dirty="0"/>
              <a:t>U</a:t>
            </a:r>
            <a:r>
              <a:rPr lang="ru-RU" sz="1400" dirty="0"/>
              <a:t>-образной кривой </a:t>
            </a:r>
            <a:r>
              <a:rPr lang="ru-RU" sz="1400" i="1" dirty="0"/>
              <a:t>АС</a:t>
            </a:r>
            <a:r>
              <a:rPr lang="ru-RU" sz="1400" dirty="0"/>
              <a:t> точка, в которой </a:t>
            </a:r>
            <a:r>
              <a:rPr lang="ru-RU" sz="1400" i="1" dirty="0"/>
              <a:t>МС</a:t>
            </a:r>
            <a:r>
              <a:rPr lang="ru-RU" sz="1400" dirty="0"/>
              <a:t> равны </a:t>
            </a:r>
            <a:r>
              <a:rPr lang="ru-RU" sz="1400" i="1" dirty="0"/>
              <a:t>АС, </a:t>
            </a:r>
            <a:r>
              <a:rPr lang="ru-RU" sz="1400" dirty="0"/>
              <a:t>к тому же является точкой, в которой </a:t>
            </a:r>
            <a:r>
              <a:rPr lang="ru-RU" sz="1400" i="1" dirty="0"/>
              <a:t>АС</a:t>
            </a:r>
            <a:r>
              <a:rPr lang="ru-RU" sz="1400" dirty="0"/>
              <a:t> достигают минимума. Вы можете это проверить сами, посмотрев на график</a:t>
            </a:r>
            <a:r>
              <a:rPr lang="ru-RU" sz="1400" dirty="0" smtClean="0"/>
              <a:t>.</a:t>
            </a:r>
            <a:endParaRPr lang="ru-RU" sz="1400"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1520" y="3185592"/>
            <a:ext cx="4516971" cy="3672408"/>
          </a:xfrm>
          <a:prstGeom prst="rect">
            <a:avLst/>
          </a:prstGeom>
        </p:spPr>
      </p:pic>
      <p:pic>
        <p:nvPicPr>
          <p:cNvPr id="7" name="Рисунок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16016" y="3185592"/>
            <a:ext cx="4320480" cy="3655791"/>
          </a:xfrm>
          <a:prstGeom prst="rect">
            <a:avLst/>
          </a:prstGeom>
        </p:spPr>
      </p:pic>
      <p:sp>
        <p:nvSpPr>
          <p:cNvPr id="8" name="TextBox 7"/>
          <p:cNvSpPr txBox="1"/>
          <p:nvPr/>
        </p:nvSpPr>
        <p:spPr>
          <a:xfrm>
            <a:off x="6228184" y="2852936"/>
            <a:ext cx="805029" cy="369332"/>
          </a:xfrm>
          <a:prstGeom prst="rect">
            <a:avLst/>
          </a:prstGeom>
          <a:noFill/>
        </p:spPr>
        <p:txBody>
          <a:bodyPr wrap="none" rtlCol="0">
            <a:spAutoFit/>
          </a:bodyPr>
          <a:lstStyle/>
          <a:p>
            <a:r>
              <a:rPr lang="ru-RU" dirty="0" smtClean="0"/>
              <a:t>Рис.2</a:t>
            </a:r>
            <a:endParaRPr lang="ru-RU" dirty="0"/>
          </a:p>
        </p:txBody>
      </p:sp>
    </p:spTree>
    <p:extLst>
      <p:ext uri="{BB962C8B-B14F-4D97-AF65-F5344CB8AC3E}">
        <p14:creationId xmlns:p14="http://schemas.microsoft.com/office/powerpoint/2010/main" xmlns="" val="406159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4400" i="1" dirty="0" smtClean="0"/>
              <a:t>Фрэнк Найт (</a:t>
            </a:r>
            <a:r>
              <a:rPr lang="en-US" sz="4400" i="1" dirty="0" smtClean="0"/>
              <a:t>Frank Night)</a:t>
            </a:r>
            <a:endParaRPr lang="ru-RU" dirty="0"/>
          </a:p>
        </p:txBody>
      </p:sp>
      <p:pic>
        <p:nvPicPr>
          <p:cNvPr id="1026" name="Picture 2"/>
          <p:cNvPicPr>
            <a:picLocks noChangeAspect="1" noChangeArrowheads="1"/>
          </p:cNvPicPr>
          <p:nvPr/>
        </p:nvPicPr>
        <p:blipFill>
          <a:blip r:embed="rId2" cstate="print"/>
          <a:srcRect/>
          <a:stretch>
            <a:fillRect/>
          </a:stretch>
        </p:blipFill>
        <p:spPr bwMode="auto">
          <a:xfrm>
            <a:off x="323528" y="1916832"/>
            <a:ext cx="2166001" cy="3456384"/>
          </a:xfrm>
          <a:prstGeom prst="rect">
            <a:avLst/>
          </a:prstGeom>
          <a:noFill/>
          <a:ln w="9525">
            <a:noFill/>
            <a:miter lim="800000"/>
            <a:headEnd/>
            <a:tailEnd/>
          </a:ln>
        </p:spPr>
      </p:pic>
      <p:sp>
        <p:nvSpPr>
          <p:cNvPr id="5" name="TextBox 4"/>
          <p:cNvSpPr txBox="1"/>
          <p:nvPr/>
        </p:nvSpPr>
        <p:spPr>
          <a:xfrm>
            <a:off x="2987824" y="1772816"/>
            <a:ext cx="5688632" cy="4247317"/>
          </a:xfrm>
          <a:prstGeom prst="rect">
            <a:avLst/>
          </a:prstGeom>
          <a:noFill/>
        </p:spPr>
        <p:txBody>
          <a:bodyPr wrap="square" rtlCol="0">
            <a:spAutoFit/>
          </a:bodyPr>
          <a:lstStyle/>
          <a:p>
            <a:pPr algn="just"/>
            <a:r>
              <a:rPr lang="ru-RU" dirty="0" smtClean="0"/>
              <a:t>— американский экономист, разрабатывал теории предпринимательства, неопределенности и прибыли. Найт закончил Корнелльский университет, с 1927 по 1952 годы работал в Чикаго. Президент Американской экономической ассоциации в 1950 год. Награждён медалью Фрэнсиса Уокера    (1957 г.).</a:t>
            </a:r>
          </a:p>
          <a:p>
            <a:pPr algn="just"/>
            <a:endParaRPr lang="ru-RU" dirty="0" smtClean="0"/>
          </a:p>
          <a:p>
            <a:pPr algn="just"/>
            <a:r>
              <a:rPr lang="ru-RU" dirty="0" smtClean="0"/>
              <a:t>Одной из самых выдающихся работ в истории экономической мысли, посвященной проблемам предпринимательства и совершенной конкуренции является монография Найта «</a:t>
            </a:r>
            <a:r>
              <a:rPr lang="ru-RU" i="1" dirty="0" smtClean="0"/>
              <a:t>Риск, неопределенность и прибыль</a:t>
            </a:r>
            <a:r>
              <a:rPr lang="ru-RU" dirty="0" smtClean="0"/>
              <a:t>» (</a:t>
            </a:r>
            <a:r>
              <a:rPr lang="ru-RU" i="1" dirty="0" smtClean="0"/>
              <a:t>Risk, Uncertainty and Profit</a:t>
            </a:r>
            <a:r>
              <a:rPr lang="ru-RU" dirty="0" smtClean="0"/>
              <a:t>, 1921).</a:t>
            </a:r>
            <a:endParaRPr lang="ru-RU"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5"/>
          <p:cNvSpPr>
            <a:spLocks noGrp="1"/>
          </p:cNvSpPr>
          <p:nvPr>
            <p:ph idx="1"/>
          </p:nvPr>
        </p:nvSpPr>
        <p:spPr>
          <a:xfrm>
            <a:off x="251520" y="836712"/>
            <a:ext cx="8579296" cy="5616624"/>
          </a:xfrm>
        </p:spPr>
        <p:txBody>
          <a:bodyPr>
            <a:noAutofit/>
          </a:bodyPr>
          <a:lstStyle/>
          <a:p>
            <a:pPr algn="just"/>
            <a:r>
              <a:rPr lang="ru-RU" sz="2000" dirty="0" smtClean="0"/>
              <a:t>Необходимо </a:t>
            </a:r>
            <a:r>
              <a:rPr lang="ru-RU" sz="2000" dirty="0"/>
              <a:t>помнить следующие важные правила.</a:t>
            </a:r>
          </a:p>
          <a:p>
            <a:pPr marL="896112" lvl="1" indent="-457200" algn="just"/>
            <a:r>
              <a:rPr lang="ru-RU" sz="2000" i="1" dirty="0"/>
              <a:t>Когда предельные издержки ниже средних издержек, это приводит к уменьшению последних.</a:t>
            </a:r>
          </a:p>
          <a:p>
            <a:pPr marL="896112" lvl="1" indent="-457200" algn="just"/>
            <a:r>
              <a:rPr lang="ru-RU" sz="2000" i="1" dirty="0" smtClean="0"/>
              <a:t>При </a:t>
            </a:r>
            <a:r>
              <a:rPr lang="ru-RU" sz="2000" i="1" dirty="0"/>
              <a:t>МС равных АС, последние неизменны и принимают минимальное значение.</a:t>
            </a:r>
          </a:p>
          <a:p>
            <a:pPr marL="896112" lvl="1" indent="-457200" algn="just"/>
            <a:r>
              <a:rPr lang="ru-RU" sz="2000" i="1" dirty="0"/>
              <a:t>Если МС превышают АС, последние возрастают. Таким образом, в нижней точке </a:t>
            </a:r>
            <a:r>
              <a:rPr lang="en-US" sz="2000" i="1" dirty="0"/>
              <a:t>U</a:t>
            </a:r>
            <a:r>
              <a:rPr lang="ru-RU" sz="2000" i="1" dirty="0"/>
              <a:t>-образной кривой АС имеем: МС = АС = минимум АС.</a:t>
            </a:r>
          </a:p>
          <a:p>
            <a:pPr algn="just"/>
            <a:r>
              <a:rPr lang="ru-RU" sz="2000" dirty="0"/>
              <a:t>Очень важное по своему значению соотношение, из которого следует, что предпри­ятие, нацеленное на максимальное снижение средних издержек, должно производить та­кое количество продукции, при котором предельные издержки равны средним</a:t>
            </a:r>
            <a:r>
              <a:rPr lang="ru-RU" sz="2000" dirty="0" smtClean="0"/>
              <a:t>.</a:t>
            </a:r>
            <a:endParaRPr lang="ru-RU"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67544" y="116632"/>
            <a:ext cx="8229600" cy="2952328"/>
          </a:xfrm>
        </p:spPr>
        <p:txBody>
          <a:bodyPr>
            <a:noAutofit/>
          </a:bodyPr>
          <a:lstStyle/>
          <a:p>
            <a:pPr algn="just"/>
            <a:r>
              <a:rPr lang="ru-RU" sz="1400" dirty="0" smtClean="0"/>
              <a:t>Чем это объяснить? Если </a:t>
            </a:r>
            <a:r>
              <a:rPr lang="ru-RU" sz="1400" i="1" dirty="0" smtClean="0"/>
              <a:t>МС</a:t>
            </a:r>
            <a:r>
              <a:rPr lang="ru-RU" sz="1400" dirty="0" smtClean="0"/>
              <a:t> ниже </a:t>
            </a:r>
            <a:r>
              <a:rPr lang="ru-RU" sz="1400" i="1" dirty="0" smtClean="0"/>
              <a:t>АС,</a:t>
            </a:r>
            <a:r>
              <a:rPr lang="ru-RU" sz="1400" dirty="0" smtClean="0"/>
              <a:t> то издержки производства последней единицы продукции меньше, чем средние издержки производства всех предыдущих единиц. Если же издержки последней единицы меньше, чем издержки предыдущих, то новые </a:t>
            </a:r>
            <a:r>
              <a:rPr lang="ru-RU" sz="1400" i="1" dirty="0" smtClean="0"/>
              <a:t>АС </a:t>
            </a:r>
            <a:r>
              <a:rPr lang="ru-RU" sz="1400" dirty="0" smtClean="0"/>
              <a:t>(в том числе </a:t>
            </a:r>
            <a:r>
              <a:rPr lang="ru-RU" sz="1400" i="1" dirty="0" smtClean="0"/>
              <a:t>АС</a:t>
            </a:r>
            <a:r>
              <a:rPr lang="ru-RU" sz="1400" dirty="0" smtClean="0"/>
              <a:t> последней единицы включительно) должны быть меньше, чем прежние, следовательно, </a:t>
            </a:r>
            <a:r>
              <a:rPr lang="ru-RU" sz="1400" i="1" dirty="0" smtClean="0"/>
              <a:t>АС</a:t>
            </a:r>
            <a:r>
              <a:rPr lang="ru-RU" sz="1400" dirty="0" smtClean="0"/>
              <a:t> должны снижаться. И наоборот, в ситуации, когда </a:t>
            </a:r>
            <a:r>
              <a:rPr lang="ru-RU" sz="1400" i="1" dirty="0" smtClean="0"/>
              <a:t>МС</a:t>
            </a:r>
            <a:r>
              <a:rPr lang="ru-RU" sz="1400" dirty="0" smtClean="0"/>
              <a:t> превышают </a:t>
            </a:r>
            <a:r>
              <a:rPr lang="ru-RU" sz="1400" i="1" dirty="0" smtClean="0"/>
              <a:t>АС, </a:t>
            </a:r>
            <a:r>
              <a:rPr lang="ru-RU" sz="1400" dirty="0" smtClean="0"/>
              <a:t>издержки производства последней единицы больше средних издержек производства предыдущих единиц. Таким образом, новые средние издержки (в том числе </a:t>
            </a:r>
            <a:r>
              <a:rPr lang="ru-RU" sz="1400" i="1" dirty="0" smtClean="0"/>
              <a:t>АС</a:t>
            </a:r>
            <a:r>
              <a:rPr lang="ru-RU" sz="1400" dirty="0" smtClean="0"/>
              <a:t> последней единицы) должны быть выше предыдущих </a:t>
            </a:r>
            <a:r>
              <a:rPr lang="ru-RU" sz="1400" i="1" dirty="0" smtClean="0"/>
              <a:t>АС. </a:t>
            </a:r>
            <a:r>
              <a:rPr lang="ru-RU" sz="1400" dirty="0" smtClean="0"/>
              <a:t>И в последнем случае, когда </a:t>
            </a:r>
            <a:r>
              <a:rPr lang="ru-RU" sz="1400" i="1" dirty="0" smtClean="0"/>
              <a:t>МС</a:t>
            </a:r>
            <a:r>
              <a:rPr lang="ru-RU" sz="1400" dirty="0" smtClean="0"/>
              <a:t> равны </a:t>
            </a:r>
            <a:r>
              <a:rPr lang="ru-RU" sz="1400" i="1" dirty="0" smtClean="0"/>
              <a:t>АС, </a:t>
            </a:r>
            <a:r>
              <a:rPr lang="ru-RU" sz="1400" dirty="0" smtClean="0"/>
              <a:t>издержки производства последней единицы соответствуют средним издержкам производства предыдущих единиц. Следовательно, новые </a:t>
            </a:r>
            <a:r>
              <a:rPr lang="ru-RU" sz="1400" i="1" dirty="0" smtClean="0"/>
              <a:t>АС</a:t>
            </a:r>
            <a:r>
              <a:rPr lang="ru-RU" sz="1400" dirty="0" smtClean="0"/>
              <a:t> (включая </a:t>
            </a:r>
            <a:r>
              <a:rPr lang="ru-RU" sz="1400" i="1" dirty="0" smtClean="0"/>
              <a:t>АС</a:t>
            </a:r>
            <a:r>
              <a:rPr lang="ru-RU" sz="1400" dirty="0" smtClean="0"/>
              <a:t> последней единицы) равны прежним </a:t>
            </a:r>
            <a:r>
              <a:rPr lang="ru-RU" sz="1400" i="1" dirty="0" smtClean="0"/>
              <a:t>АС,</a:t>
            </a:r>
            <a:r>
              <a:rPr lang="ru-RU" sz="1400" dirty="0" smtClean="0"/>
              <a:t> кривая </a:t>
            </a:r>
            <a:r>
              <a:rPr lang="ru-RU" sz="1400" i="1" dirty="0" smtClean="0"/>
              <a:t>АС</a:t>
            </a:r>
            <a:r>
              <a:rPr lang="ru-RU" sz="1400" dirty="0" smtClean="0"/>
              <a:t> имеет нулевой наклон, когда </a:t>
            </a:r>
            <a:r>
              <a:rPr lang="ru-RU" sz="1400" i="1" dirty="0" smtClean="0"/>
              <a:t>АС</a:t>
            </a:r>
            <a:r>
              <a:rPr lang="ru-RU" sz="1400" dirty="0" smtClean="0"/>
              <a:t> равны </a:t>
            </a:r>
            <a:r>
              <a:rPr lang="ru-RU" sz="1400" i="1" dirty="0" smtClean="0"/>
              <a:t>МС.</a:t>
            </a:r>
            <a:endParaRPr lang="ru-RU" sz="1400" dirty="0" smtClean="0"/>
          </a:p>
          <a:p>
            <a:pPr algn="just"/>
            <a:endParaRPr lang="ru-RU" sz="1600"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1520" y="3185592"/>
            <a:ext cx="4516971" cy="3672408"/>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16016" y="3185592"/>
            <a:ext cx="4320480" cy="3655791"/>
          </a:xfrm>
          <a:prstGeom prst="rect">
            <a:avLst/>
          </a:prstGeom>
        </p:spPr>
      </p:pic>
      <p:sp>
        <p:nvSpPr>
          <p:cNvPr id="6" name="TextBox 5"/>
          <p:cNvSpPr txBox="1"/>
          <p:nvPr/>
        </p:nvSpPr>
        <p:spPr>
          <a:xfrm>
            <a:off x="5724128" y="2852936"/>
            <a:ext cx="805029" cy="369332"/>
          </a:xfrm>
          <a:prstGeom prst="rect">
            <a:avLst/>
          </a:prstGeom>
          <a:noFill/>
        </p:spPr>
        <p:txBody>
          <a:bodyPr wrap="none" rtlCol="0">
            <a:spAutoFit/>
          </a:bodyPr>
          <a:lstStyle/>
          <a:p>
            <a:r>
              <a:rPr lang="ru-RU" dirty="0" smtClean="0"/>
              <a:t>Рис.2</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2"/>
          <p:cNvSpPr>
            <a:spLocks noGrp="1"/>
          </p:cNvSpPr>
          <p:nvPr>
            <p:ph idx="1"/>
          </p:nvPr>
        </p:nvSpPr>
        <p:spPr>
          <a:xfrm>
            <a:off x="0" y="0"/>
            <a:ext cx="9144000" cy="1872208"/>
          </a:xfrm>
        </p:spPr>
        <p:txBody>
          <a:bodyPr>
            <a:noAutofit/>
          </a:bodyPr>
          <a:lstStyle/>
          <a:p>
            <a:pPr algn="just"/>
            <a:r>
              <a:rPr lang="ru-RU" sz="1400" dirty="0" smtClean="0"/>
              <a:t>Для </a:t>
            </a:r>
            <a:r>
              <a:rPr lang="ru-RU" sz="1400" dirty="0" smtClean="0"/>
              <a:t>более глубокого понимания соотношения </a:t>
            </a:r>
            <a:r>
              <a:rPr lang="ru-RU" sz="1400" i="1" dirty="0" smtClean="0"/>
              <a:t>МС</a:t>
            </a:r>
            <a:r>
              <a:rPr lang="ru-RU" sz="1400" dirty="0" smtClean="0"/>
              <a:t> и </a:t>
            </a:r>
            <a:r>
              <a:rPr lang="ru-RU" sz="1400" i="1" dirty="0" smtClean="0"/>
              <a:t>АС</a:t>
            </a:r>
            <a:r>
              <a:rPr lang="ru-RU" sz="1400" dirty="0" smtClean="0"/>
              <a:t> изучите кривые на рис.2  и данные табл.3.  Для первых трех единиц </a:t>
            </a:r>
            <a:r>
              <a:rPr lang="ru-RU" sz="1400" i="1" dirty="0" smtClean="0"/>
              <a:t>МС</a:t>
            </a:r>
            <a:r>
              <a:rPr lang="ru-RU" sz="1400" dirty="0" smtClean="0"/>
              <a:t> меньше </a:t>
            </a:r>
            <a:r>
              <a:rPr lang="ru-RU" sz="1400" i="1" dirty="0" smtClean="0"/>
              <a:t>АС,</a:t>
            </a:r>
            <a:r>
              <a:rPr lang="ru-RU" sz="1400" dirty="0" smtClean="0"/>
              <a:t> следовательно, </a:t>
            </a:r>
            <a:r>
              <a:rPr lang="ru-RU" sz="1400" i="1" dirty="0" smtClean="0"/>
              <a:t>АС</a:t>
            </a:r>
            <a:r>
              <a:rPr lang="ru-RU" sz="1400" dirty="0" smtClean="0"/>
              <a:t> убывают. При четырех единицах </a:t>
            </a:r>
            <a:r>
              <a:rPr lang="ru-RU" sz="1400" i="1" dirty="0" smtClean="0"/>
              <a:t>АС</a:t>
            </a:r>
            <a:r>
              <a:rPr lang="ru-RU" sz="1400" dirty="0" smtClean="0"/>
              <a:t> равны </a:t>
            </a:r>
            <a:r>
              <a:rPr lang="ru-RU" sz="1400" i="1" dirty="0" smtClean="0"/>
              <a:t>МС.</a:t>
            </a:r>
            <a:r>
              <a:rPr lang="ru-RU" sz="1400" dirty="0" smtClean="0"/>
              <a:t> Если выпускается больше четырех единиц, то </a:t>
            </a:r>
            <a:r>
              <a:rPr lang="ru-RU" sz="1400" i="1" dirty="0" smtClean="0"/>
              <a:t>МС</a:t>
            </a:r>
            <a:r>
              <a:rPr lang="ru-RU" sz="1400" dirty="0" smtClean="0"/>
              <a:t> превышают </a:t>
            </a:r>
            <a:r>
              <a:rPr lang="ru-RU" sz="1400" i="1" dirty="0" smtClean="0"/>
              <a:t>АС,</a:t>
            </a:r>
            <a:r>
              <a:rPr lang="ru-RU" sz="1400" dirty="0" smtClean="0"/>
              <a:t> и поэтому последние постоянно увеличиваются. Если все это отобразить графически, то кривая </a:t>
            </a:r>
            <a:r>
              <a:rPr lang="ru-RU" sz="1400" i="1" dirty="0" smtClean="0"/>
              <a:t>МС</a:t>
            </a:r>
            <a:r>
              <a:rPr lang="ru-RU" sz="1400" dirty="0" smtClean="0"/>
              <a:t> на своем возрастающем участке пересечет кривую </a:t>
            </a:r>
            <a:r>
              <a:rPr lang="ru-RU" sz="1400" i="1" dirty="0" smtClean="0"/>
              <a:t>АС</a:t>
            </a:r>
            <a:r>
              <a:rPr lang="ru-RU" sz="1400" dirty="0" smtClean="0"/>
              <a:t> в точности там, где последняя начинает изгибаться вверх: </a:t>
            </a:r>
            <a:r>
              <a:rPr lang="ru-RU" sz="1400" i="1" dirty="0" smtClean="0"/>
              <a:t>кривая</a:t>
            </a:r>
            <a:r>
              <a:rPr lang="ru-RU" sz="1400" dirty="0" smtClean="0"/>
              <a:t> МС </a:t>
            </a:r>
            <a:r>
              <a:rPr lang="ru-RU" sz="1400" i="1" dirty="0" smtClean="0"/>
              <a:t>всегда пересекает кривую</a:t>
            </a:r>
            <a:r>
              <a:rPr lang="ru-RU" sz="1400" dirty="0" smtClean="0"/>
              <a:t> АС </a:t>
            </a:r>
            <a:r>
              <a:rPr lang="ru-RU" sz="1400" i="1" dirty="0" smtClean="0"/>
              <a:t>в точке минимума последней.</a:t>
            </a:r>
            <a:r>
              <a:rPr lang="ru-RU" sz="1400" dirty="0" smtClean="0"/>
              <a:t> Если кривая </a:t>
            </a:r>
            <a:r>
              <a:rPr lang="ru-RU" sz="1400" i="1" dirty="0" smtClean="0"/>
              <a:t>МС</a:t>
            </a:r>
            <a:r>
              <a:rPr lang="ru-RU" sz="1400" dirty="0" smtClean="0"/>
              <a:t> находится под кривой </a:t>
            </a:r>
            <a:r>
              <a:rPr lang="ru-RU" sz="1400" i="1" dirty="0" smtClean="0"/>
              <a:t>АС,</a:t>
            </a:r>
            <a:r>
              <a:rPr lang="ru-RU" sz="1400" dirty="0" smtClean="0"/>
              <a:t> последняя должна понижаться.</a:t>
            </a:r>
          </a:p>
          <a:p>
            <a:pPr algn="just"/>
            <a:endParaRPr lang="ru-RU" sz="1600" dirty="0"/>
          </a:p>
        </p:txBody>
      </p:sp>
      <p:pic>
        <p:nvPicPr>
          <p:cNvPr id="5" name="Рисунок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1520" y="2276872"/>
            <a:ext cx="4516971" cy="3672408"/>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16016" y="2276872"/>
            <a:ext cx="4320480" cy="3655791"/>
          </a:xfrm>
          <a:prstGeom prst="rect">
            <a:avLst/>
          </a:prstGeom>
        </p:spPr>
      </p:pic>
      <p:sp>
        <p:nvSpPr>
          <p:cNvPr id="7" name="TextBox 6"/>
          <p:cNvSpPr txBox="1"/>
          <p:nvPr/>
        </p:nvSpPr>
        <p:spPr>
          <a:xfrm>
            <a:off x="5076056" y="1916832"/>
            <a:ext cx="805029" cy="369332"/>
          </a:xfrm>
          <a:prstGeom prst="rect">
            <a:avLst/>
          </a:prstGeom>
          <a:noFill/>
        </p:spPr>
        <p:txBody>
          <a:bodyPr wrap="none" rtlCol="0">
            <a:spAutoFit/>
          </a:bodyPr>
          <a:lstStyle/>
          <a:p>
            <a:r>
              <a:rPr lang="ru-RU" dirty="0" smtClean="0"/>
              <a:t>Рис.2</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5400000">
            <a:off x="1920791" y="-400511"/>
            <a:ext cx="5393048" cy="8587575"/>
          </a:xfrm>
          <a:prstGeom prst="rect">
            <a:avLst/>
          </a:prstGeom>
        </p:spPr>
      </p:pic>
      <p:sp>
        <p:nvSpPr>
          <p:cNvPr id="5" name="TextBox 4"/>
          <p:cNvSpPr txBox="1"/>
          <p:nvPr/>
        </p:nvSpPr>
        <p:spPr>
          <a:xfrm>
            <a:off x="3347864" y="764704"/>
            <a:ext cx="1364476" cy="369332"/>
          </a:xfrm>
          <a:prstGeom prst="rect">
            <a:avLst/>
          </a:prstGeom>
          <a:noFill/>
        </p:spPr>
        <p:txBody>
          <a:bodyPr wrap="none" rtlCol="0">
            <a:spAutoFit/>
          </a:bodyPr>
          <a:lstStyle/>
          <a:p>
            <a:r>
              <a:rPr lang="ru-RU" dirty="0" smtClean="0"/>
              <a:t>Таблица 3</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229600" cy="641226"/>
          </a:xfrm>
        </p:spPr>
        <p:txBody>
          <a:bodyPr>
            <a:noAutofit/>
          </a:bodyPr>
          <a:lstStyle/>
          <a:p>
            <a:pPr algn="ctr"/>
            <a:r>
              <a:rPr lang="ru-RU" sz="3200" dirty="0">
                <a:effectLst/>
              </a:rPr>
              <a:t>Предельные, средние величины и уровень успеваемости</a:t>
            </a:r>
            <a:endParaRPr lang="ru-RU" sz="3200" dirty="0"/>
          </a:p>
        </p:txBody>
      </p:sp>
      <p:sp>
        <p:nvSpPr>
          <p:cNvPr id="4" name="Объект 3"/>
          <p:cNvSpPr>
            <a:spLocks noGrp="1"/>
          </p:cNvSpPr>
          <p:nvPr>
            <p:ph sz="half" idx="2"/>
          </p:nvPr>
        </p:nvSpPr>
        <p:spPr>
          <a:xfrm>
            <a:off x="3347864" y="1340767"/>
            <a:ext cx="5400600" cy="4907633"/>
          </a:xfrm>
        </p:spPr>
        <p:txBody>
          <a:bodyPr>
            <a:normAutofit fontScale="70000" lnSpcReduction="20000"/>
          </a:bodyPr>
          <a:lstStyle/>
          <a:p>
            <a:pPr algn="just"/>
            <a:r>
              <a:rPr lang="ru-RU" dirty="0"/>
              <a:t>Взаимосвязь между </a:t>
            </a:r>
            <a:r>
              <a:rPr lang="ru-RU" i="1" dirty="0"/>
              <a:t>МС</a:t>
            </a:r>
            <a:r>
              <a:rPr lang="ru-RU" dirty="0"/>
              <a:t> и АС мы можем проиллюстрировать на примере определения среднего балла успеваемости в колледже. Допустим, А</a:t>
            </a:r>
            <a:r>
              <a:rPr lang="en-US" dirty="0"/>
              <a:t>G</a:t>
            </a:r>
            <a:r>
              <a:rPr lang="ru-RU" dirty="0"/>
              <a:t> — это средние оценки за все время обучения, кроме последнего года, а М</a:t>
            </a:r>
            <a:r>
              <a:rPr lang="en-US" dirty="0"/>
              <a:t>G</a:t>
            </a:r>
            <a:r>
              <a:rPr lang="ru-RU" dirty="0"/>
              <a:t> — средний балл за этот год, который мы назовем "предельным", потому что он последний. Если </a:t>
            </a:r>
            <a:r>
              <a:rPr lang="en-US" dirty="0"/>
              <a:t>MG </a:t>
            </a:r>
            <a:r>
              <a:rPr lang="ru-RU" dirty="0"/>
              <a:t>меньше, чем  </a:t>
            </a:r>
            <a:r>
              <a:rPr lang="en-US" dirty="0"/>
              <a:t>AG</a:t>
            </a:r>
            <a:r>
              <a:rPr lang="ru-RU" dirty="0"/>
              <a:t>, это вызовет уменьшение нового значения </a:t>
            </a:r>
            <a:r>
              <a:rPr lang="ru-RU" i="1" dirty="0"/>
              <a:t>А</a:t>
            </a:r>
            <a:r>
              <a:rPr lang="en-US" i="1" dirty="0"/>
              <a:t>G</a:t>
            </a:r>
            <a:r>
              <a:rPr lang="ru-RU" i="1" dirty="0"/>
              <a:t>.</a:t>
            </a:r>
            <a:r>
              <a:rPr lang="ru-RU" dirty="0"/>
              <a:t> Таким образом, если ваш </a:t>
            </a:r>
            <a:r>
              <a:rPr lang="ru-RU" i="1" dirty="0"/>
              <a:t>А</a:t>
            </a:r>
            <a:r>
              <a:rPr lang="en-US" i="1" dirty="0"/>
              <a:t>G</a:t>
            </a:r>
            <a:r>
              <a:rPr lang="ru-RU" dirty="0"/>
              <a:t> за первые два года равен 3, а ваш М</a:t>
            </a:r>
            <a:r>
              <a:rPr lang="en-US" dirty="0"/>
              <a:t>G</a:t>
            </a:r>
            <a:r>
              <a:rPr lang="ru-RU" dirty="0"/>
              <a:t> за последний год — 2, то новое значение А</a:t>
            </a:r>
            <a:r>
              <a:rPr lang="en-US" dirty="0"/>
              <a:t>G</a:t>
            </a:r>
            <a:r>
              <a:rPr lang="ru-RU" dirty="0"/>
              <a:t> (в конце третьего года) составит 2 2/3. Аналогично, если ваш </a:t>
            </a:r>
            <a:r>
              <a:rPr lang="en-US" dirty="0"/>
              <a:t>MG</a:t>
            </a:r>
            <a:r>
              <a:rPr lang="ru-RU" dirty="0"/>
              <a:t> за третий год больше, чем прежний </a:t>
            </a:r>
            <a:r>
              <a:rPr lang="ru-RU" i="1" dirty="0"/>
              <a:t>А</a:t>
            </a:r>
            <a:r>
              <a:rPr lang="en-US" i="1" dirty="0"/>
              <a:t>G</a:t>
            </a:r>
            <a:r>
              <a:rPr lang="ru-RU" i="1" dirty="0"/>
              <a:t>,</a:t>
            </a:r>
            <a:r>
              <a:rPr lang="ru-RU" dirty="0"/>
              <a:t> то новый </a:t>
            </a:r>
            <a:r>
              <a:rPr lang="ru-RU" i="1" dirty="0"/>
              <a:t>А</a:t>
            </a:r>
            <a:r>
              <a:rPr lang="en-US" i="1" dirty="0"/>
              <a:t>G</a:t>
            </a:r>
            <a:r>
              <a:rPr lang="ru-RU" dirty="0"/>
              <a:t> будет выше. Если </a:t>
            </a:r>
            <a:r>
              <a:rPr lang="ru-RU" i="1" dirty="0"/>
              <a:t>М</a:t>
            </a:r>
            <a:r>
              <a:rPr lang="en-US" i="1" dirty="0"/>
              <a:t>G</a:t>
            </a:r>
            <a:r>
              <a:rPr lang="ru-RU" dirty="0"/>
              <a:t> равен А</a:t>
            </a:r>
            <a:r>
              <a:rPr lang="en-US" dirty="0"/>
              <a:t>G</a:t>
            </a:r>
            <a:r>
              <a:rPr lang="ru-RU" dirty="0"/>
              <a:t>, последний не изменится. Подобное соотношение наблюдается между средними и предельными издержками.</a:t>
            </a:r>
          </a:p>
        </p:txBody>
      </p:sp>
      <p:pic>
        <p:nvPicPr>
          <p:cNvPr id="2050" name="Picture 2" descr="C:\Program Files\Microsoft Office\MEDIA\CAGCAT10\j0195812.wmf"/>
          <p:cNvPicPr>
            <a:picLocks noGrp="1" noChangeAspect="1" noChangeArrowheads="1"/>
          </p:cNvPicPr>
          <p:nvPr>
            <p:ph sz="half"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14802" y="2132856"/>
            <a:ext cx="1773022" cy="24482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2072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229600" cy="569218"/>
          </a:xfrm>
        </p:spPr>
        <p:txBody>
          <a:bodyPr>
            <a:noAutofit/>
          </a:bodyPr>
          <a:lstStyle/>
          <a:p>
            <a:pPr algn="ctr"/>
            <a:r>
              <a:rPr lang="ru-RU" sz="2800" dirty="0">
                <a:effectLst/>
              </a:rPr>
              <a:t>ВЗАИМОСВЯЗЬ ПРОИЗВОДСТВА И ИЗДЕРЖЕК</a:t>
            </a:r>
            <a:endParaRPr lang="ru-RU" sz="2800" dirty="0"/>
          </a:p>
        </p:txBody>
      </p:sp>
      <p:sp>
        <p:nvSpPr>
          <p:cNvPr id="3" name="Объект 2"/>
          <p:cNvSpPr>
            <a:spLocks noGrp="1"/>
          </p:cNvSpPr>
          <p:nvPr>
            <p:ph sz="half" idx="1"/>
          </p:nvPr>
        </p:nvSpPr>
        <p:spPr>
          <a:xfrm>
            <a:off x="323528" y="1124744"/>
            <a:ext cx="8712968" cy="5544616"/>
          </a:xfrm>
        </p:spPr>
        <p:txBody>
          <a:bodyPr>
            <a:noAutofit/>
          </a:bodyPr>
          <a:lstStyle/>
          <a:p>
            <a:pPr algn="just"/>
            <a:r>
              <a:rPr lang="ru-RU" sz="1800" dirty="0"/>
              <a:t>Что оказывает влияние на форму кривой издержек предприятия? Очевидно, что цена таких ресурсов, как труд и земля, — важный фактор, обусловливающий издержки. Любой предприниматель скажет, что чем больше арендные платежи и зарплата работников, тем выше его издержки.</a:t>
            </a:r>
          </a:p>
          <a:p>
            <a:pPr algn="just"/>
            <a:r>
              <a:rPr lang="ru-RU" sz="1800" dirty="0"/>
              <a:t>Однако кривая издержек предприятия также в не меньшей степени зависит от производственной функции. Увидеть это можно в случае, когда технический прогресс позволяет предприятию производить прежний объем производства с меньшими затратами факторов: издержки сокращаются, а кривая издержек перемещается вниз. Имея информацию о стоимости факторов производства и типе производственной функции, можно изобразить кривую издержек. Допустим, предприятие собирается произвести некоторый объем. Производственная функция (а также цены факторов производства) помогут выбрать наилучшую комбинацию факторов, требующую наименьших затрат. Подсчитайте общие издержки такой комбинации факторов. Если мы сделаем это для всех возможных уровней производства, то получим функцию общих издержек, значения которой приведены в </a:t>
            </a:r>
            <a:r>
              <a:rPr lang="ru-RU" sz="1800" dirty="0" smtClean="0"/>
              <a:t>табл.1-3</a:t>
            </a:r>
            <a:r>
              <a:rPr lang="ru-RU" sz="1800" dirty="0"/>
              <a:t>.</a:t>
            </a:r>
          </a:p>
          <a:p>
            <a:pPr algn="just"/>
            <a:endParaRPr lang="ru-RU" sz="1200" dirty="0"/>
          </a:p>
        </p:txBody>
      </p:sp>
    </p:spTree>
    <p:extLst>
      <p:ext uri="{BB962C8B-B14F-4D97-AF65-F5344CB8AC3E}">
        <p14:creationId xmlns:p14="http://schemas.microsoft.com/office/powerpoint/2010/main" xmlns="" val="73657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2"/>
          <p:cNvSpPr>
            <a:spLocks noGrp="1"/>
          </p:cNvSpPr>
          <p:nvPr>
            <p:ph sz="half" idx="1"/>
          </p:nvPr>
        </p:nvSpPr>
        <p:spPr>
          <a:xfrm>
            <a:off x="-180528" y="0"/>
            <a:ext cx="4608512" cy="5544616"/>
          </a:xfrm>
        </p:spPr>
        <p:txBody>
          <a:bodyPr>
            <a:noAutofit/>
          </a:bodyPr>
          <a:lstStyle/>
          <a:p>
            <a:pPr algn="just"/>
            <a:r>
              <a:rPr lang="ru-RU" sz="1200" dirty="0" smtClean="0"/>
              <a:t>Мы </a:t>
            </a:r>
            <a:r>
              <a:rPr lang="ru-RU" sz="1200" dirty="0"/>
              <a:t>можем увидеть, как были получены значения издержек из данных о производстве на простом числовом примере из табл. </a:t>
            </a:r>
            <a:r>
              <a:rPr lang="ru-RU" sz="1200" dirty="0" smtClean="0"/>
              <a:t>4</a:t>
            </a:r>
            <a:r>
              <a:rPr lang="ru-RU" sz="1200" dirty="0"/>
              <a:t>. Допустим, фермер Смит взял в аренду 10 акров земли и в состоянии нанять работников для выращивания пшеницы. За определенный период времени плата за аренду составляет 5,5 долл. за акр, а труд каждого работника обходится ему в 5 долл. Используя новейшие способы обработки земли, Смит может организовать производство в соответствии с производственной функцией, составленной по первым трем столбцам табл. </a:t>
            </a:r>
            <a:r>
              <a:rPr lang="ru-RU" sz="1200" dirty="0" smtClean="0"/>
              <a:t>4</a:t>
            </a:r>
            <a:r>
              <a:rPr lang="ru-RU" sz="1200" dirty="0"/>
              <a:t>. В данном примере земля относится к постоянным издержкам (поскольку срок аренды составляет десять лет), а труд рабочих —  к переменным (поскольку сельскохозяйственных работников, в отличие от преподавателей университетов, проще нанять и уволить).</a:t>
            </a:r>
          </a:p>
          <a:p>
            <a:pPr algn="just"/>
            <a:r>
              <a:rPr lang="ru-RU" sz="1200" dirty="0"/>
              <a:t>Используя данные о производительности и стоимости факторов, мы подсчитываем для каждого уровня производства общие издержки </a:t>
            </a:r>
            <a:r>
              <a:rPr lang="ru-RU" sz="1200" dirty="0" smtClean="0"/>
              <a:t>производства. </a:t>
            </a:r>
            <a:r>
              <a:rPr lang="ru-RU" sz="1200" dirty="0"/>
              <a:t>Для наглядности рассмотрим общие издержки для производства 3 тонн пшеницы. При заданной производственной функции Смит сможет произвести этот объем производства на 10 акрах земли при участии 15 работников. Общие издержки производства 3 тонн пшеницы составят (10 акров (5,5 долл. за акр) + (15 работников (5 долл./чел.) = 130 долл. Аналогичным образом находим все остальные значения общих издержек в столбце (6) табл. </a:t>
            </a:r>
            <a:r>
              <a:rPr lang="ru-RU" sz="1200" dirty="0" smtClean="0"/>
              <a:t>4</a:t>
            </a:r>
            <a:r>
              <a:rPr lang="ru-RU" sz="1200" dirty="0"/>
              <a:t>.</a:t>
            </a:r>
          </a:p>
          <a:p>
            <a:pPr algn="just"/>
            <a:r>
              <a:rPr lang="ru-RU" sz="1200" dirty="0" smtClean="0"/>
              <a:t>Обратите внимание, что эти общие издержки идентичны приведенным в табл.1-3, поэтому все остальные виды издержек </a:t>
            </a:r>
            <a:r>
              <a:rPr lang="ru-RU" sz="1200" i="1" dirty="0" smtClean="0"/>
              <a:t>(МС, </a:t>
            </a:r>
            <a:r>
              <a:rPr lang="en-US" sz="1200" i="1" dirty="0" smtClean="0"/>
              <a:t>FC</a:t>
            </a:r>
            <a:r>
              <a:rPr lang="ru-RU" sz="1200" i="1" dirty="0" smtClean="0"/>
              <a:t>, </a:t>
            </a:r>
            <a:r>
              <a:rPr lang="en-US" sz="1200" i="1" dirty="0" smtClean="0"/>
              <a:t>VC</a:t>
            </a:r>
            <a:r>
              <a:rPr lang="ru-RU" sz="1200" i="1" dirty="0" smtClean="0"/>
              <a:t>, </a:t>
            </a:r>
            <a:r>
              <a:rPr lang="en-US" sz="1200" i="1" dirty="0" smtClean="0"/>
              <a:t>AC</a:t>
            </a:r>
            <a:r>
              <a:rPr lang="ru-RU" sz="1200" i="1" dirty="0" smtClean="0"/>
              <a:t>, </a:t>
            </a:r>
            <a:r>
              <a:rPr lang="en-US" sz="1200" i="1" dirty="0" smtClean="0"/>
              <a:t>AFC</a:t>
            </a:r>
            <a:r>
              <a:rPr lang="en-US" sz="1200" dirty="0" smtClean="0"/>
              <a:t> </a:t>
            </a:r>
            <a:r>
              <a:rPr lang="ru-RU" sz="1200" dirty="0" smtClean="0"/>
              <a:t>и </a:t>
            </a:r>
            <a:r>
              <a:rPr lang="en-US" sz="1200" i="1" dirty="0" smtClean="0"/>
              <a:t>A VC</a:t>
            </a:r>
            <a:r>
              <a:rPr lang="ru-RU" sz="1200" i="1" dirty="0" smtClean="0"/>
              <a:t>)</a:t>
            </a:r>
            <a:r>
              <a:rPr lang="ru-RU" sz="1200" dirty="0" smtClean="0"/>
              <a:t> полностью соответствуют нашему примеру.</a:t>
            </a:r>
            <a:endParaRPr lang="ru-RU" sz="1200"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27984" y="764704"/>
            <a:ext cx="4516044" cy="5771840"/>
          </a:xfrm>
          <a:prstGeom prst="rect">
            <a:avLst/>
          </a:prstGeom>
        </p:spPr>
      </p:pic>
      <p:sp>
        <p:nvSpPr>
          <p:cNvPr id="8" name="Заголовок 1"/>
          <p:cNvSpPr>
            <a:spLocks noGrp="1"/>
          </p:cNvSpPr>
          <p:nvPr>
            <p:ph type="title"/>
          </p:nvPr>
        </p:nvSpPr>
        <p:spPr>
          <a:xfrm>
            <a:off x="4499992" y="116632"/>
            <a:ext cx="4474840" cy="641226"/>
          </a:xfrm>
        </p:spPr>
        <p:txBody>
          <a:bodyPr>
            <a:noAutofit/>
          </a:bodyPr>
          <a:lstStyle/>
          <a:p>
            <a:pPr algn="just"/>
            <a:r>
              <a:rPr lang="ru-RU" sz="1200" dirty="0" smtClean="0">
                <a:effectLst/>
              </a:rPr>
              <a:t>Таблица 4. Расчет </a:t>
            </a:r>
            <a:r>
              <a:rPr lang="ru-RU" sz="1200" dirty="0">
                <a:effectLst/>
              </a:rPr>
              <a:t>издержек на основе данных об объеме производства и стоимости факторов производства</a:t>
            </a:r>
            <a:endParaRPr lang="ru-RU"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229600" cy="641226"/>
          </a:xfrm>
        </p:spPr>
        <p:txBody>
          <a:bodyPr>
            <a:noAutofit/>
          </a:bodyPr>
          <a:lstStyle/>
          <a:p>
            <a:pPr algn="ctr"/>
            <a:r>
              <a:rPr lang="ru-RU" sz="2000" dirty="0">
                <a:effectLst/>
              </a:rPr>
              <a:t>Расчет издержек на основе данных об объеме производства и стоимости факторов производства</a:t>
            </a:r>
            <a:endParaRPr lang="ru-RU" sz="2000" dirty="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48044" y="969528"/>
            <a:ext cx="7252348" cy="5771840"/>
          </a:xfrm>
          <a:prstGeom prst="rect">
            <a:avLst/>
          </a:prstGeom>
        </p:spPr>
      </p:pic>
      <p:sp>
        <p:nvSpPr>
          <p:cNvPr id="4" name="TextBox 3"/>
          <p:cNvSpPr txBox="1"/>
          <p:nvPr/>
        </p:nvSpPr>
        <p:spPr>
          <a:xfrm>
            <a:off x="8229967" y="1052736"/>
            <a:ext cx="914033" cy="369332"/>
          </a:xfrm>
          <a:prstGeom prst="rect">
            <a:avLst/>
          </a:prstGeom>
          <a:noFill/>
        </p:spPr>
        <p:txBody>
          <a:bodyPr wrap="none" rtlCol="0">
            <a:spAutoFit/>
          </a:bodyPr>
          <a:lstStyle/>
          <a:p>
            <a:r>
              <a:rPr lang="ru-RU" dirty="0" smtClean="0"/>
              <a:t>Табл.4</a:t>
            </a:r>
            <a:endParaRPr lang="ru-RU" dirty="0"/>
          </a:p>
        </p:txBody>
      </p:sp>
    </p:spTree>
    <p:extLst>
      <p:ext uri="{BB962C8B-B14F-4D97-AF65-F5344CB8AC3E}">
        <p14:creationId xmlns:p14="http://schemas.microsoft.com/office/powerpoint/2010/main" xmlns="" val="248792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7016" y="188640"/>
            <a:ext cx="8856984" cy="713234"/>
          </a:xfrm>
        </p:spPr>
        <p:txBody>
          <a:bodyPr>
            <a:noAutofit/>
          </a:bodyPr>
          <a:lstStyle/>
          <a:p>
            <a:r>
              <a:rPr lang="ru-RU" sz="2800" dirty="0">
                <a:effectLst/>
              </a:rPr>
              <a:t>Убывающая отдача</a:t>
            </a:r>
            <a:r>
              <a:rPr lang="ru-RU" sz="2800" i="1" dirty="0">
                <a:effectLst/>
              </a:rPr>
              <a:t> и </a:t>
            </a:r>
            <a:r>
              <a:rPr lang="en-US" sz="2800" dirty="0">
                <a:effectLst/>
              </a:rPr>
              <a:t>U</a:t>
            </a:r>
            <a:r>
              <a:rPr lang="ru-RU" sz="2800" dirty="0">
                <a:effectLst/>
              </a:rPr>
              <a:t>-образная</a:t>
            </a:r>
            <a:r>
              <a:rPr lang="ru-RU" sz="2800" i="1" dirty="0">
                <a:effectLst/>
              </a:rPr>
              <a:t> форма </a:t>
            </a:r>
            <a:r>
              <a:rPr lang="ru-RU" sz="2800" dirty="0">
                <a:effectLst/>
              </a:rPr>
              <a:t>кривых издержек</a:t>
            </a:r>
            <a:endParaRPr lang="ru-RU" sz="2800" dirty="0"/>
          </a:p>
        </p:txBody>
      </p:sp>
      <p:sp>
        <p:nvSpPr>
          <p:cNvPr id="4" name="Объект 3"/>
          <p:cNvSpPr>
            <a:spLocks noGrp="1"/>
          </p:cNvSpPr>
          <p:nvPr>
            <p:ph idx="1"/>
          </p:nvPr>
        </p:nvSpPr>
        <p:spPr>
          <a:xfrm>
            <a:off x="323528" y="980728"/>
            <a:ext cx="8712968" cy="5688632"/>
          </a:xfrm>
        </p:spPr>
        <p:txBody>
          <a:bodyPr>
            <a:noAutofit/>
          </a:bodyPr>
          <a:lstStyle/>
          <a:p>
            <a:pPr algn="just"/>
            <a:r>
              <a:rPr lang="ru-RU" sz="1400" dirty="0"/>
              <a:t>Взаимозависимость издержек и производства позволяет объяснить, почему кри­вые средних издержек имеют </a:t>
            </a:r>
            <a:r>
              <a:rPr lang="en-US" sz="1400" dirty="0"/>
              <a:t>U</a:t>
            </a:r>
            <a:r>
              <a:rPr lang="ru-RU" sz="1400" dirty="0"/>
              <a:t>-образную форму. Вспомните, что в главе 6 при анализе производства мы выделили два различных периода времени: кратко- и долгосрочный. Применим их к анализу издержек.</a:t>
            </a:r>
          </a:p>
          <a:p>
            <a:pPr lvl="0" algn="just"/>
            <a:r>
              <a:rPr lang="ru-RU" sz="1400" i="1" dirty="0"/>
              <a:t>Краткосрочным периодом</a:t>
            </a:r>
            <a:r>
              <a:rPr lang="ru-RU" sz="1400" dirty="0"/>
              <a:t> называется период времени, достаточно продолжительный для адаптации переменных ресурсов, таких как сырье и труд рабочих, но недостаточно долгий для изменения всех используемых ресурсов. В краткосрочном периоде постоянные факторы, такие как здания и оборудование, не могут быть полностью модифицированы или адаптированы. Поэтому в краткосрочном периоде обычно только издержки на оплату труда и закупку материалов относятся к переменным, тогда как капитальные затраты постоянны.</a:t>
            </a:r>
          </a:p>
          <a:p>
            <a:pPr algn="just"/>
            <a:r>
              <a:rPr lang="ru-RU" sz="1400" dirty="0"/>
              <a:t>В </a:t>
            </a:r>
            <a:r>
              <a:rPr lang="ru-RU" sz="1400" i="1" dirty="0"/>
              <a:t>долгосрочном периоде</a:t>
            </a:r>
            <a:r>
              <a:rPr lang="ru-RU" sz="1400" dirty="0"/>
              <a:t> все ресурсы могут быть изменены, включая труд, сырье и материалы, капитал. Следовательно, в долгосрочном периоде все издержки относятся к переменным, а постоянные </a:t>
            </a:r>
            <a:r>
              <a:rPr lang="ru-RU" sz="1400" dirty="0" smtClean="0"/>
              <a:t>отсутствуют</a:t>
            </a:r>
            <a:r>
              <a:rPr lang="en-US" sz="1400" dirty="0" smtClean="0"/>
              <a:t>.</a:t>
            </a:r>
          </a:p>
          <a:p>
            <a:pPr algn="just"/>
            <a:r>
              <a:rPr lang="ru-RU" sz="1400" dirty="0"/>
              <a:t>Не забывайте, что одни и те же издержки могут быть постоянными и переменными в зависимости от рассматриваемого периода времени. Например, в краткосрочном периоде количество самолетов, которыми владеет авиакомпания, постоянно, следовательно, издержки, связанные с покупкой самолета, — величина постоянная. Однако в более длительном периоде авиакомпания может полностью изменить размеры своего флота, продавая и покупая самолеты. Известно, что существует рынок подержанной авиатехники, и поэтому не составляет труда избавиться от уже устаревших самолетов. Как правило, в краткосрочном периоде мы относим капитальные издержки к постоянным, а издержки по оплате труда к переменным. Однако это применимо не для всех ситуаций (вспомните о преподавательском составе вашего колледжа), тем не менее в большинстве случаев трудовые ресурсы легче изменить, чем основной капитал</a:t>
            </a:r>
            <a:r>
              <a:rPr lang="ru-RU" sz="1400" dirty="0" smtClean="0"/>
              <a:t>.</a:t>
            </a:r>
            <a:endParaRPr lang="ru-RU" sz="1400" dirty="0"/>
          </a:p>
        </p:txBody>
      </p:sp>
    </p:spTree>
    <p:extLst>
      <p:ext uri="{BB962C8B-B14F-4D97-AF65-F5344CB8AC3E}">
        <p14:creationId xmlns:p14="http://schemas.microsoft.com/office/powerpoint/2010/main" xmlns="" val="195226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179512" y="0"/>
            <a:ext cx="8784976" cy="3429000"/>
          </a:xfrm>
        </p:spPr>
        <p:txBody>
          <a:bodyPr>
            <a:normAutofit lnSpcReduction="10000"/>
          </a:bodyPr>
          <a:lstStyle/>
          <a:p>
            <a:pPr algn="just"/>
            <a:r>
              <a:rPr lang="ru-RU" sz="1700" dirty="0" smtClean="0"/>
              <a:t>Почему кривые издержек имеют </a:t>
            </a:r>
            <a:r>
              <a:rPr lang="en-US" sz="1700" dirty="0" smtClean="0"/>
              <a:t>U</a:t>
            </a:r>
            <a:r>
              <a:rPr lang="ru-RU" sz="1700" dirty="0" smtClean="0"/>
              <a:t>-образную форму? Рассмотрим краткосрочный период, в котором основной капитал — величина постоянная, а трудовые ресурсы — переменная. В данном случае мы наблюдаем убывающую отдачу переменного фактора, т.е. труда, поскольку на каждую дополнительную единицу труда приходится все меньше капитала. В итоге предельные издержки будут увеличиваться, поскольку прирост производства в результате привлечения новых единиц труда будет снижаться. Именно поэтому убывающая отдача, начиная с определенного момента, вызывает увеличение предельных издержек</a:t>
            </a:r>
            <a:r>
              <a:rPr lang="ru-RU" sz="1700" dirty="0" smtClean="0"/>
              <a:t>.</a:t>
            </a:r>
            <a:endParaRPr lang="ru-RU" sz="1700" dirty="0" smtClean="0"/>
          </a:p>
          <a:p>
            <a:pPr algn="just"/>
            <a:r>
              <a:rPr lang="ru-RU" sz="1700" dirty="0" smtClean="0"/>
              <a:t>Данный вывод продемонстрирован на графиках рис. 4, которые были построены по данным табл. 4. Отрезок, где предельный продукт увеличивается, соответствует убыва­ющим предельным издержкам, а отрезок с убывающей отдачей — возрастающим предель­ным издержкам.</a:t>
            </a:r>
          </a:p>
          <a:p>
            <a:pPr algn="just"/>
            <a:endParaRPr lang="ru-RU" sz="3200" dirty="0" smtClean="0"/>
          </a:p>
          <a:p>
            <a:pPr algn="just"/>
            <a:endParaRPr lang="ru-RU"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71600" y="3717032"/>
            <a:ext cx="7897328" cy="2943636"/>
          </a:xfrm>
          <a:prstGeom prst="rect">
            <a:avLst/>
          </a:prstGeom>
        </p:spPr>
      </p:pic>
      <p:sp>
        <p:nvSpPr>
          <p:cNvPr id="5" name="TextBox 4"/>
          <p:cNvSpPr txBox="1"/>
          <p:nvPr/>
        </p:nvSpPr>
        <p:spPr>
          <a:xfrm>
            <a:off x="2987824" y="3356992"/>
            <a:ext cx="805029" cy="369332"/>
          </a:xfrm>
          <a:prstGeom prst="rect">
            <a:avLst/>
          </a:prstGeom>
          <a:noFill/>
        </p:spPr>
        <p:txBody>
          <a:bodyPr wrap="none" rtlCol="0">
            <a:spAutoFit/>
          </a:bodyPr>
          <a:lstStyle/>
          <a:p>
            <a:r>
              <a:rPr lang="ru-RU" dirty="0" smtClean="0"/>
              <a:t>Рис.4</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Объект 21"/>
          <p:cNvSpPr>
            <a:spLocks noGrp="1"/>
          </p:cNvSpPr>
          <p:nvPr>
            <p:ph idx="1"/>
          </p:nvPr>
        </p:nvSpPr>
        <p:spPr>
          <a:xfrm>
            <a:off x="457200" y="332656"/>
            <a:ext cx="8229600" cy="6122152"/>
          </a:xfrm>
        </p:spPr>
        <p:txBody>
          <a:bodyPr>
            <a:normAutofit fontScale="55000" lnSpcReduction="20000"/>
          </a:bodyPr>
          <a:lstStyle/>
          <a:p>
            <a:pPr algn="just"/>
            <a:r>
              <a:rPr lang="ru-RU" dirty="0"/>
              <a:t>Каким бы образом ни было организовано производство, издержки всегда являются его неотъемлемой частью, они неразделимы так же, как человек и его тень. Поскольку мы живем в мире ограниченных ресурсов, предприятия вынуждены платить за такие факторы производства, как сталь, болты, растворители, труд инженеров и секретарей, компьютеры, программное обеспечение, телефоны, карандаши и т.д. Преуспевающие бизнесмены принимают это как неизбежное, разрабатывая производственную стратегию, помня, что каждый доллар издержек, в которых нет надобности, снижает прибыль предприятия па тот же самый доллар.</a:t>
            </a:r>
          </a:p>
          <a:p>
            <a:pPr algn="just"/>
            <a:r>
              <a:rPr lang="ru-RU" dirty="0"/>
              <a:t>Но роль издержек в предпринимательской деятельности не ограничивается их влия­нием на объем производства и прибыль. О них нужно помнить и при выборе тех или иных видов ресурсов, и при принятии инвестиционных решений, и даже при принятии решения относительно того, продолжать бизнес или нет. Например, что выгоднее нанять еще одного работника или платить имеющимся за сверхурочную работу? Расширять бизнес дома или перенести часть мощностей за рубеж? Построить новую фабрику или расширить уже существующую? Бизнесмены отдадут предпочтение такому методу производства, который обеспечит наименьшие издержки, а значит, большую эффективность.</a:t>
            </a:r>
          </a:p>
          <a:p>
            <a:pPr algn="just"/>
            <a:r>
              <a:rPr lang="ru-RU" dirty="0"/>
              <a:t>Эта глава познакомит вас с теорией анализа издержек. Для начала мы рассмотрим все виды экономических издержек, уделяя особое внимание предельным издержкам. Далее вы узнаете, как издержки отражаются в бухгалтерской документации. И в заключение ознакомимся с понятием “альтернативных издержек”, применимым к широкому спект­ру решений. Это подробное изучение теории издержек поможет вам в принятии важных экономических решений</a:t>
            </a:r>
            <a:r>
              <a:rPr lang="ru-RU" dirty="0" smtClean="0"/>
              <a:t>.</a:t>
            </a:r>
            <a:endParaRPr lang="ru-RU" dirty="0"/>
          </a:p>
        </p:txBody>
      </p:sp>
    </p:spTree>
    <p:extLst>
      <p:ext uri="{BB962C8B-B14F-4D97-AF65-F5344CB8AC3E}">
        <p14:creationId xmlns:p14="http://schemas.microsoft.com/office/powerpoint/2010/main" xmlns="" val="27654595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1000"/>
                                        <p:tgtEl>
                                          <p:spTgt spid="22">
                                            <p:txEl>
                                              <p:pRg st="0" end="0"/>
                                            </p:txEl>
                                          </p:spTgt>
                                        </p:tgtEl>
                                      </p:cBhvr>
                                    </p:animEffect>
                                    <p:anim calcmode="lin" valueType="num">
                                      <p:cBhvr>
                                        <p:cTn id="8"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1000"/>
                                        <p:tgtEl>
                                          <p:spTgt spid="22">
                                            <p:txEl>
                                              <p:pRg st="1" end="1"/>
                                            </p:txEl>
                                          </p:spTgt>
                                        </p:tgtEl>
                                      </p:cBhvr>
                                    </p:animEffect>
                                    <p:anim calcmode="lin" valueType="num">
                                      <p:cBhvr>
                                        <p:cTn id="15"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xEl>
                                              <p:pRg st="2" end="2"/>
                                            </p:txEl>
                                          </p:spTgt>
                                        </p:tgtEl>
                                        <p:attrNameLst>
                                          <p:attrName>style.visibility</p:attrName>
                                        </p:attrNameLst>
                                      </p:cBhvr>
                                      <p:to>
                                        <p:strVal val="visible"/>
                                      </p:to>
                                    </p:set>
                                    <p:animEffect transition="in" filter="fade">
                                      <p:cBhvr>
                                        <p:cTn id="21" dur="1000"/>
                                        <p:tgtEl>
                                          <p:spTgt spid="22">
                                            <p:txEl>
                                              <p:pRg st="2" end="2"/>
                                            </p:txEl>
                                          </p:spTgt>
                                        </p:tgtEl>
                                      </p:cBhvr>
                                    </p:animEffect>
                                    <p:anim calcmode="lin" valueType="num">
                                      <p:cBhvr>
                                        <p:cTn id="22"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2"/>
          <p:cNvSpPr>
            <a:spLocks noGrp="1"/>
          </p:cNvSpPr>
          <p:nvPr>
            <p:ph idx="1"/>
          </p:nvPr>
        </p:nvSpPr>
        <p:spPr>
          <a:xfrm>
            <a:off x="467544" y="116632"/>
            <a:ext cx="8229600" cy="6552728"/>
          </a:xfrm>
        </p:spPr>
        <p:txBody>
          <a:bodyPr>
            <a:normAutofit fontScale="85000" lnSpcReduction="10000"/>
          </a:bodyPr>
          <a:lstStyle/>
          <a:p>
            <a:pPr algn="just"/>
            <a:endParaRPr lang="ru-RU" sz="3200" dirty="0" smtClean="0"/>
          </a:p>
          <a:p>
            <a:pPr algn="just"/>
            <a:r>
              <a:rPr lang="ru-RU" sz="3200" dirty="0" smtClean="0"/>
              <a:t>Попробуем кратко изложить суть зависимости законов производительности и кривых издержек: </a:t>
            </a:r>
            <a:r>
              <a:rPr lang="ru-RU" sz="3200" i="1" dirty="0" smtClean="0"/>
              <a:t>В краткосрочном периоде при наличии постоянных факторов, таких как капитал, переменные факторы в начальной фазе развития производства демонстрируют увеличение отдачи от их использования, которое затем сменяется фазой убывающей отдачи. Что касается соответствующих кривых издержек, то за первой фазой снижения предельных издержек следует вторая, характеризующаяся увеличением МС, что происходит под влиянием эффекта убывающей отдачи.</a:t>
            </a:r>
          </a:p>
          <a:p>
            <a:pPr algn="just"/>
            <a:endParaRPr lang="ru-RU"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229600" cy="497210"/>
          </a:xfrm>
        </p:spPr>
        <p:txBody>
          <a:bodyPr>
            <a:noAutofit/>
          </a:bodyPr>
          <a:lstStyle/>
          <a:p>
            <a:r>
              <a:rPr lang="ru-RU" sz="2800" i="1" dirty="0">
                <a:effectLst/>
              </a:rPr>
              <a:t>Убывающая отдача</a:t>
            </a:r>
            <a:r>
              <a:rPr lang="ru-RU" sz="2800" dirty="0">
                <a:effectLst/>
              </a:rPr>
              <a:t> и </a:t>
            </a:r>
            <a:r>
              <a:rPr lang="en-US" sz="2800" i="1" dirty="0">
                <a:effectLst/>
              </a:rPr>
              <a:t>U</a:t>
            </a:r>
            <a:r>
              <a:rPr lang="ru-RU" sz="2800" i="1" dirty="0" smtClean="0">
                <a:effectLst/>
              </a:rPr>
              <a:t>-образные кривые издержек</a:t>
            </a:r>
            <a:endParaRPr lang="ru-RU" sz="2800" dirty="0"/>
          </a:p>
        </p:txBody>
      </p:sp>
      <p:sp>
        <p:nvSpPr>
          <p:cNvPr id="3" name="Объект 2"/>
          <p:cNvSpPr>
            <a:spLocks noGrp="1"/>
          </p:cNvSpPr>
          <p:nvPr>
            <p:ph idx="1"/>
          </p:nvPr>
        </p:nvSpPr>
        <p:spPr>
          <a:xfrm>
            <a:off x="457200" y="908720"/>
            <a:ext cx="8507288" cy="2664296"/>
          </a:xfrm>
        </p:spPr>
        <p:txBody>
          <a:bodyPr>
            <a:noAutofit/>
          </a:bodyPr>
          <a:lstStyle/>
          <a:p>
            <a:pPr algn="just"/>
            <a:r>
              <a:rPr lang="en-US" sz="1400" dirty="0"/>
              <a:t>U</a:t>
            </a:r>
            <a:r>
              <a:rPr lang="ru-RU" sz="1400" dirty="0"/>
              <a:t>-образная форма кривой предельных </a:t>
            </a:r>
            <a:r>
              <a:rPr lang="ru-RU" sz="1400" dirty="0" smtClean="0"/>
              <a:t>издержек получена </a:t>
            </a:r>
            <a:r>
              <a:rPr lang="ru-RU" sz="1400" dirty="0"/>
              <a:t>из кривой предельного </a:t>
            </a:r>
            <a:r>
              <a:rPr lang="ru-RU" sz="1400" dirty="0" smtClean="0"/>
              <a:t>продукта. </a:t>
            </a:r>
            <a:r>
              <a:rPr lang="ru-RU" sz="1400" dirty="0"/>
              <a:t>При постоянной площади земли и переменном количестве работников предельный продукт труда сначала увеличивается до точки </a:t>
            </a:r>
            <a:r>
              <a:rPr lang="ru-RU" sz="1400" i="1" dirty="0" smtClean="0"/>
              <a:t>В</a:t>
            </a:r>
            <a:r>
              <a:rPr lang="ru-RU" sz="1400" dirty="0" smtClean="0"/>
              <a:t>, </a:t>
            </a:r>
            <a:r>
              <a:rPr lang="ru-RU" sz="1400" dirty="0"/>
              <a:t>а потом с снижается в результате действия закона убывающей отдачи.</a:t>
            </a:r>
          </a:p>
          <a:p>
            <a:pPr algn="just"/>
            <a:r>
              <a:rPr lang="ru-RU" sz="1400" dirty="0"/>
              <a:t>Кривая предельных издержек —  это производная от производственной функции. На отрезке по левую сторону от точки </a:t>
            </a:r>
            <a:r>
              <a:rPr lang="ru-RU" sz="1400" i="1" dirty="0" smtClean="0"/>
              <a:t>В</a:t>
            </a:r>
            <a:r>
              <a:rPr lang="ru-RU" sz="1400" dirty="0" smtClean="0"/>
              <a:t> </a:t>
            </a:r>
            <a:r>
              <a:rPr lang="ru-RU" sz="1400" dirty="0"/>
              <a:t>увеличивающийся предельный продукт приводит к уменьшению предельных издержек; в точке </a:t>
            </a:r>
            <a:r>
              <a:rPr lang="ru-RU" sz="1400" i="1" dirty="0"/>
              <a:t>В </a:t>
            </a:r>
            <a:r>
              <a:rPr lang="ru-RU" sz="1400" dirty="0"/>
              <a:t>максимальное значение предельного продукта соответствует минимальному значению предельных издержек; в промежутке справа от точки </a:t>
            </a:r>
            <a:r>
              <a:rPr lang="ru-RU" sz="1400" i="1" dirty="0"/>
              <a:t>В,</a:t>
            </a:r>
            <a:r>
              <a:rPr lang="ru-RU" sz="1400" dirty="0"/>
              <a:t> скажем в точке </a:t>
            </a:r>
            <a:r>
              <a:rPr lang="en-US" sz="1400" dirty="0"/>
              <a:t>D</a:t>
            </a:r>
            <a:r>
              <a:rPr lang="ru-RU" sz="1400" dirty="0"/>
              <a:t>, по мере снижения предельного продукта труда увеличиваются предельные издержки. Короче говоря, возрастающий до определенного момента, а затем снижающийся предельный продукт переменного фактора обусловливает </a:t>
            </a:r>
            <a:r>
              <a:rPr lang="en-US" sz="1400" dirty="0"/>
              <a:t>U</a:t>
            </a:r>
            <a:r>
              <a:rPr lang="ru-RU" sz="1400" dirty="0"/>
              <a:t>-образную форму кривой предельных издержек.</a:t>
            </a:r>
          </a:p>
        </p:txBody>
      </p:sp>
      <p:pic>
        <p:nvPicPr>
          <p:cNvPr id="4" name="Рисунок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71600" y="3717032"/>
            <a:ext cx="7897328" cy="2943636"/>
          </a:xfrm>
          <a:prstGeom prst="rect">
            <a:avLst/>
          </a:prstGeom>
        </p:spPr>
      </p:pic>
      <p:sp>
        <p:nvSpPr>
          <p:cNvPr id="5" name="TextBox 4"/>
          <p:cNvSpPr txBox="1"/>
          <p:nvPr/>
        </p:nvSpPr>
        <p:spPr>
          <a:xfrm>
            <a:off x="107504" y="3645024"/>
            <a:ext cx="805029" cy="369332"/>
          </a:xfrm>
          <a:prstGeom prst="rect">
            <a:avLst/>
          </a:prstGeom>
          <a:noFill/>
        </p:spPr>
        <p:txBody>
          <a:bodyPr wrap="none" rtlCol="0">
            <a:spAutoFit/>
          </a:bodyPr>
          <a:lstStyle/>
          <a:p>
            <a:r>
              <a:rPr lang="ru-RU" dirty="0" smtClean="0"/>
              <a:t>Рис.4</a:t>
            </a:r>
            <a:endParaRPr lang="ru-RU" dirty="0"/>
          </a:p>
        </p:txBody>
      </p:sp>
    </p:spTree>
    <p:extLst>
      <p:ext uri="{BB962C8B-B14F-4D97-AF65-F5344CB8AC3E}">
        <p14:creationId xmlns:p14="http://schemas.microsoft.com/office/powerpoint/2010/main" xmlns="" val="329236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229600" cy="713234"/>
          </a:xfrm>
        </p:spPr>
        <p:txBody>
          <a:bodyPr>
            <a:noAutofit/>
          </a:bodyPr>
          <a:lstStyle/>
          <a:p>
            <a:r>
              <a:rPr lang="ru-RU" sz="2400" dirty="0">
                <a:effectLst/>
              </a:rPr>
              <a:t>КАК ПРЕДПРИЯТИЮ ВЫБРАТЬ ОПТИМАЛЬНУЮ КОМБИНАЦИЮ РЕСУРСОВ</a:t>
            </a:r>
            <a:endParaRPr lang="ru-RU" sz="2400" dirty="0"/>
          </a:p>
        </p:txBody>
      </p:sp>
      <p:sp>
        <p:nvSpPr>
          <p:cNvPr id="3" name="Объект 2"/>
          <p:cNvSpPr>
            <a:spLocks noGrp="1"/>
          </p:cNvSpPr>
          <p:nvPr>
            <p:ph idx="1"/>
          </p:nvPr>
        </p:nvSpPr>
        <p:spPr>
          <a:xfrm>
            <a:off x="457200" y="1052736"/>
            <a:ext cx="8435280" cy="5688632"/>
          </a:xfrm>
        </p:spPr>
        <p:txBody>
          <a:bodyPr>
            <a:normAutofit fontScale="47500" lnSpcReduction="20000"/>
          </a:bodyPr>
          <a:lstStyle/>
          <a:p>
            <a:pPr marL="64008" indent="0">
              <a:buNone/>
            </a:pPr>
            <a:r>
              <a:rPr lang="ru-RU" sz="4600" b="1" dirty="0">
                <a:solidFill>
                  <a:schemeClr val="accent1"/>
                </a:solidFill>
              </a:rPr>
              <a:t>Предельный продукт и правило минимизации издержек</a:t>
            </a:r>
          </a:p>
          <a:p>
            <a:pPr algn="just"/>
            <a:r>
              <a:rPr lang="ru-RU" sz="3200" dirty="0"/>
              <a:t>Любое предприятие принимает решение о том, </a:t>
            </a:r>
            <a:r>
              <a:rPr lang="ru-RU" sz="3200" i="1" dirty="0"/>
              <a:t>как</a:t>
            </a:r>
            <a:r>
              <a:rPr lang="ru-RU" sz="3200" dirty="0"/>
              <a:t> оно будет вести производство. Как выгоднее вырабатывать электричество — используя нефть или уголь? Где производить сборку машин — в США или Мексике? Кто должен вести практические занятия в университете — профессора или аспиранты? Сейчас мы дополним нашу зависимость между производством и издержками, воспользовавшись понятием предельного продукта, кото­рое поможет нам проиллюстрировать, чем руководствуется предприятие при выборе комбинации факторов, которая бы обеспечила минимальные издержки</a:t>
            </a:r>
            <a:r>
              <a:rPr lang="ru-RU" sz="3200" dirty="0" smtClean="0"/>
              <a:t>.</a:t>
            </a:r>
          </a:p>
          <a:p>
            <a:pPr algn="just"/>
            <a:endParaRPr lang="ru-RU" sz="3200" dirty="0"/>
          </a:p>
          <a:p>
            <a:pPr algn="just"/>
            <a:r>
              <a:rPr lang="ru-RU" sz="3200" dirty="0"/>
              <a:t>В нашем анализе мы исходим из допущения о том, что </a:t>
            </a:r>
            <a:r>
              <a:rPr lang="ru-RU" sz="3200" i="1" dirty="0"/>
              <a:t>предприятия стремятся минимизировать издержки своего производства.</a:t>
            </a:r>
            <a:r>
              <a:rPr lang="ru-RU" sz="3200" dirty="0"/>
              <a:t> Данное допущение касается не только субъектов совершенной конкуренции, но и монополистов, и некоммерческих организаций, таких как колледжи и больницы. Допущение гласит, что предприятие стремится произвести максимальный объем продукции при минимальных издержках, чтобы получить максимально возможную прибыль</a:t>
            </a:r>
            <a:r>
              <a:rPr lang="ru-RU" sz="3200" dirty="0" smtClean="0"/>
              <a:t>.</a:t>
            </a:r>
          </a:p>
          <a:p>
            <a:pPr algn="just"/>
            <a:endParaRPr lang="ru-RU" sz="3200" dirty="0"/>
          </a:p>
          <a:p>
            <a:pPr algn="just"/>
            <a:r>
              <a:rPr lang="ru-RU" sz="3200" dirty="0"/>
              <a:t>Процесс выбора комбинации факторов рассмотрим на простом примере. Допустим, инженеры-технологи предприятия подсчитали, что желательный объем производства в девяти единиц продукции может быть произведен двумя возможными способами. В обоих случаях затраты на энергию </a:t>
            </a:r>
            <a:r>
              <a:rPr lang="ru-RU" sz="3200" i="1" dirty="0"/>
              <a:t>(Е)</a:t>
            </a:r>
            <a:r>
              <a:rPr lang="ru-RU" sz="3200" dirty="0"/>
              <a:t> составят 2 долл. за единицу, тогда как труд (</a:t>
            </a:r>
            <a:r>
              <a:rPr lang="en-US" sz="3200" dirty="0"/>
              <a:t>L</a:t>
            </a:r>
            <a:r>
              <a:rPr lang="ru-RU" sz="3200" dirty="0"/>
              <a:t>) — 5 долл./час. В первом случае соотношение факторов следующее: </a:t>
            </a:r>
            <a:r>
              <a:rPr lang="ru-RU" sz="3200" i="1" dirty="0"/>
              <a:t>Е =</a:t>
            </a:r>
            <a:r>
              <a:rPr lang="ru-RU" sz="3200" dirty="0"/>
              <a:t>10, </a:t>
            </a:r>
            <a:r>
              <a:rPr lang="en-US" sz="3200" dirty="0"/>
              <a:t>a L</a:t>
            </a:r>
            <a:r>
              <a:rPr lang="ru-RU" sz="3200" dirty="0"/>
              <a:t> = 2</a:t>
            </a:r>
            <a:r>
              <a:rPr lang="ru-RU" sz="3200" dirty="0" smtClean="0"/>
              <a:t>. </a:t>
            </a:r>
            <a:r>
              <a:rPr lang="en-US" sz="3200" dirty="0" smtClean="0"/>
              <a:t>Bo </a:t>
            </a:r>
            <a:r>
              <a:rPr lang="ru-RU" sz="3200" dirty="0"/>
              <a:t>втором случае </a:t>
            </a:r>
            <a:r>
              <a:rPr lang="en-US" sz="3200" dirty="0"/>
              <a:t>E</a:t>
            </a:r>
            <a:r>
              <a:rPr lang="ru-RU" sz="3200" dirty="0"/>
              <a:t> = 4 и </a:t>
            </a:r>
            <a:r>
              <a:rPr lang="en-US" sz="3200" i="1" dirty="0"/>
              <a:t>L</a:t>
            </a:r>
            <a:r>
              <a:rPr lang="ru-RU" sz="3200" i="1" dirty="0"/>
              <a:t> =</a:t>
            </a:r>
            <a:r>
              <a:rPr lang="ru-RU" sz="3200" dirty="0"/>
              <a:t> 5. Какой из вариантов выбрать? При данных рыночных ценах на факторы производства общие издержки в первом случае составят (2 долл. х 10) + (5 долл. х 2) = 30 долл., а во втором: (2 долл. х 4) + (5 долл. х 5) = 33 долл. Итак, первый вариант представляется более выгодной комбинацией факторов</a:t>
            </a:r>
            <a:r>
              <a:rPr lang="ru-RU" sz="3200" dirty="0" smtClean="0"/>
              <a:t>.</a:t>
            </a:r>
            <a:endParaRPr lang="ru-RU" sz="3200" dirty="0"/>
          </a:p>
        </p:txBody>
      </p:sp>
    </p:spTree>
    <p:extLst>
      <p:ext uri="{BB962C8B-B14F-4D97-AF65-F5344CB8AC3E}">
        <p14:creationId xmlns:p14="http://schemas.microsoft.com/office/powerpoint/2010/main" xmlns="" val="69518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332656"/>
            <a:ext cx="8229600" cy="6122152"/>
          </a:xfrm>
        </p:spPr>
        <p:txBody>
          <a:bodyPr>
            <a:normAutofit/>
          </a:bodyPr>
          <a:lstStyle/>
          <a:p>
            <a:pPr algn="just"/>
            <a:r>
              <a:rPr lang="ru-RU" sz="1800" dirty="0" smtClean="0"/>
              <a:t>Однако в реальной жизни таких вариантов не два, а намного больше. Тем не менее у нас нет необходимости просчитывать издержки каждого из них, чтобы найти самый подходящий. Есть простой способ выбрать комбинацию с минимальными издержками: подсчитаем предельный продукт каждого фактора. Теперь найдем отношение предельного продукта каждого фактора к цене этого фактора. </a:t>
            </a:r>
            <a:r>
              <a:rPr lang="ru-RU" sz="1800" i="1" dirty="0" smtClean="0"/>
              <a:t>В результате мы получим предельный продукт в расчете на каждый доллар, затраченный на его покупку.</a:t>
            </a:r>
            <a:r>
              <a:rPr lang="ru-RU" sz="1800" dirty="0" smtClean="0"/>
              <a:t> Наименьшие издержки обеспечит такая комбинация факторов, в которой предельные продукты каждого доллара, затраченного на приобретение фактора, будут равны для всех факторов (т.е. предельный вклад в производство данного объема производства каждого доллара, затраченного на оплату труда, аренду земли, покупку нефти и т.д., должен быть одинаковым для всех этих ресурсов).</a:t>
            </a:r>
          </a:p>
          <a:p>
            <a:pPr algn="just"/>
            <a:endParaRPr lang="ru-RU" sz="1800" dirty="0" smtClean="0"/>
          </a:p>
          <a:p>
            <a:pPr algn="just"/>
            <a:r>
              <a:rPr lang="ru-RU" sz="1800" dirty="0" smtClean="0"/>
              <a:t>Отсюда следует, что предприятие будет минимизировать общие издержки производства, если предельный продукт, приносимый каждым долларом, вложенным в приобретение ресурсов, одинаков для всех факторов производства. Данное умозаключение формулирует правило минимизации издержек.</a:t>
            </a:r>
          </a:p>
          <a:p>
            <a:pPr algn="just"/>
            <a:endParaRPr lang="ru-RU" sz="1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1520" y="188640"/>
            <a:ext cx="8784976" cy="641226"/>
          </a:xfrm>
        </p:spPr>
        <p:txBody>
          <a:bodyPr>
            <a:normAutofit/>
          </a:bodyPr>
          <a:lstStyle/>
          <a:p>
            <a:r>
              <a:rPr lang="ru-RU" sz="3200" dirty="0">
                <a:effectLst/>
              </a:rPr>
              <a:t>Правило минимизации </a:t>
            </a:r>
            <a:r>
              <a:rPr lang="ru-RU" sz="3200" dirty="0" smtClean="0">
                <a:effectLst/>
              </a:rPr>
              <a:t>издержек </a:t>
            </a:r>
            <a:endParaRPr lang="ru-RU" sz="3200" dirty="0"/>
          </a:p>
        </p:txBody>
      </p:sp>
      <p:sp>
        <p:nvSpPr>
          <p:cNvPr id="3" name="Объект 2"/>
          <p:cNvSpPr>
            <a:spLocks noGrp="1"/>
          </p:cNvSpPr>
          <p:nvPr>
            <p:ph idx="1"/>
          </p:nvPr>
        </p:nvSpPr>
        <p:spPr>
          <a:xfrm>
            <a:off x="323528" y="908720"/>
            <a:ext cx="8640960" cy="5760640"/>
          </a:xfrm>
        </p:spPr>
        <p:txBody>
          <a:bodyPr>
            <a:normAutofit fontScale="40000" lnSpcReduction="20000"/>
          </a:bodyPr>
          <a:lstStyle/>
          <a:p>
            <a:pPr algn="just"/>
            <a:r>
              <a:rPr lang="ru-RU" sz="3300" dirty="0"/>
              <a:t>Чтобы произвести данный объем производства с минимальными издержками, предприятие должно найти такую комбинацию факторов, в которой предельный продукт в расчете на доллар, затраченный на приобретение ресурсов, был бы одинаков для всех этих ресурсов.</a:t>
            </a:r>
          </a:p>
          <a:p>
            <a:endParaRPr lang="ru-RU" sz="6000" b="1" dirty="0" smtClean="0">
              <a:solidFill>
                <a:schemeClr val="accent1"/>
              </a:solidFill>
            </a:endParaRPr>
          </a:p>
          <a:p>
            <a:pPr>
              <a:buNone/>
            </a:pPr>
            <a:endParaRPr lang="ru-RU" sz="6000" b="1" dirty="0">
              <a:solidFill>
                <a:schemeClr val="accent1"/>
              </a:solidFill>
            </a:endParaRPr>
          </a:p>
          <a:p>
            <a:pPr algn="just"/>
            <a:r>
              <a:rPr lang="ru-RU" sz="3300" i="1" cap="small" dirty="0"/>
              <a:t>Это</a:t>
            </a:r>
            <a:r>
              <a:rPr lang="ru-RU" sz="3300" dirty="0"/>
              <a:t> правило поведения предприятий похоже на правило максимизации полезности </a:t>
            </a:r>
            <a:r>
              <a:rPr lang="ru-RU" sz="3300" dirty="0" smtClean="0"/>
              <a:t>потребителями. </a:t>
            </a:r>
            <a:r>
              <a:rPr lang="ru-RU" sz="3300" dirty="0"/>
              <a:t>Подвергнув анализу логику потреби­тельского выбора, мы пришли к выводу, что потребители максимизируют полезность, если каждый доллар, затраченный на покупку потребительских товаров, приносит одина­ковую предельную полезность для всех этих товаров.</a:t>
            </a:r>
          </a:p>
          <a:p>
            <a:pPr algn="just"/>
            <a:r>
              <a:rPr lang="ru-RU" sz="3300" dirty="0" smtClean="0"/>
              <a:t>В </a:t>
            </a:r>
            <a:r>
              <a:rPr lang="ru-RU" sz="3300" dirty="0"/>
              <a:t>чем же заключается логическое обоснование правила минимизации издержек? Допустим, цена за акр земли составляет 800 долл., а час труда стоит 8 долл. Не умудренный опытом фермер подумает, что сможет свести издержки к минимуму, если предельные продукты земли и труда (в натуральном выражении) будут равны. Если это так, а выращенная пшеница может быть продана за 100 долл., то это означает, что дополнительная земля стоимостью 800 долл. даст возможность вырастить пшеницы на 100 долл., и дополнительный труд стоимостью 8 долл. также произведет пшеницы на 100 долл. Очевидно, что данная комбинация не эффективна, и фермеру стоит сократить площадь обрабатываемой земли и увеличить количество работников. Рассмотрим другую ситуацию: дополнительная зем­ля стоит 800 долл., на ней производится пшеницы на 1200 долл., а дополнительный труд стоимостью 8 долл. производит пшеницы на 12 долл. Такая комбинация ресурсов окажется эффективной, поскольку предельные продукты в расчете на каждый доллар, вложенный в землю и труд, равны; следовательно, фермер минимизирует издержки производства.</a:t>
            </a:r>
          </a:p>
          <a:p>
            <a:pPr algn="just"/>
            <a:r>
              <a:rPr lang="ru-RU" sz="3300" dirty="0"/>
              <a:t>Существует еще одно объяснение правила минимизации издержек. Разделим каждый фактор на единицы стоимостью 1 долл. (в нашем примере с трудом и электроэнергией, труд стоимостью 1 долл. будет длиться 1/5 часа, а количество энергии стоимостью 1 долл. составит 1/2 единицы). Согласно правилу минимизации издержек, предельный продукт каждой из этих “долларовых” единиц должен быть одинаковым. Правило замещения вы­ступает следствием из правила минимизации издержек</a:t>
            </a:r>
            <a:r>
              <a:rPr lang="ru-RU" sz="3300" dirty="0" smtClean="0"/>
              <a:t>.</a:t>
            </a:r>
            <a:endParaRPr lang="ru-RU" sz="3300" dirty="0"/>
          </a:p>
        </p:txBody>
      </p:sp>
      <p:graphicFrame>
        <p:nvGraphicFramePr>
          <p:cNvPr id="4" name="Объект 3"/>
          <p:cNvGraphicFramePr>
            <a:graphicFrameLocks noChangeAspect="1"/>
          </p:cNvGraphicFramePr>
          <p:nvPr/>
        </p:nvGraphicFramePr>
        <p:xfrm>
          <a:off x="899592" y="1628800"/>
          <a:ext cx="2748334" cy="454025"/>
        </p:xfrm>
        <a:graphic>
          <a:graphicData uri="http://schemas.openxmlformats.org/presentationml/2006/ole">
            <p:oleObj spid="_x0000_s3074" name="Формула" r:id="rId3" imgW="2234880" imgH="419040" progId="Equation.3">
              <p:embed/>
            </p:oleObj>
          </a:graphicData>
        </a:graphic>
      </p:graphicFrame>
      <p:graphicFrame>
        <p:nvGraphicFramePr>
          <p:cNvPr id="5" name="Объект 4"/>
          <p:cNvGraphicFramePr>
            <a:graphicFrameLocks noChangeAspect="1"/>
          </p:cNvGraphicFramePr>
          <p:nvPr/>
        </p:nvGraphicFramePr>
        <p:xfrm>
          <a:off x="3635896" y="1628800"/>
          <a:ext cx="2736304" cy="454025"/>
        </p:xfrm>
        <a:graphic>
          <a:graphicData uri="http://schemas.openxmlformats.org/presentationml/2006/ole">
            <p:oleObj spid="_x0000_s3075" name="Формула" r:id="rId4" imgW="2387520" imgH="419040" progId="Equation.3">
              <p:embed/>
            </p:oleObj>
          </a:graphicData>
        </a:graphic>
      </p:graphicFrame>
    </p:spTree>
    <p:extLst>
      <p:ext uri="{BB962C8B-B14F-4D97-AF65-F5344CB8AC3E}">
        <p14:creationId xmlns:p14="http://schemas.microsoft.com/office/powerpoint/2010/main" xmlns="" val="272219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1520" y="116632"/>
            <a:ext cx="8229600" cy="569218"/>
          </a:xfrm>
        </p:spPr>
        <p:txBody>
          <a:bodyPr>
            <a:noAutofit/>
          </a:bodyPr>
          <a:lstStyle/>
          <a:p>
            <a:pPr algn="ctr"/>
            <a:r>
              <a:rPr lang="ru-RU" sz="3200" dirty="0">
                <a:effectLst/>
              </a:rPr>
              <a:t>Правило </a:t>
            </a:r>
            <a:r>
              <a:rPr lang="ru-RU" sz="3200" dirty="0" smtClean="0">
                <a:effectLst/>
              </a:rPr>
              <a:t>замещения</a:t>
            </a:r>
            <a:endParaRPr lang="ru-RU" sz="3200" dirty="0"/>
          </a:p>
        </p:txBody>
      </p:sp>
      <p:sp>
        <p:nvSpPr>
          <p:cNvPr id="3" name="Объект 2"/>
          <p:cNvSpPr>
            <a:spLocks noGrp="1"/>
          </p:cNvSpPr>
          <p:nvPr>
            <p:ph idx="1"/>
          </p:nvPr>
        </p:nvSpPr>
        <p:spPr>
          <a:xfrm>
            <a:off x="3707904" y="692696"/>
            <a:ext cx="5122912" cy="5544616"/>
          </a:xfrm>
        </p:spPr>
        <p:txBody>
          <a:bodyPr>
            <a:noAutofit/>
          </a:bodyPr>
          <a:lstStyle/>
          <a:p>
            <a:pPr algn="just"/>
            <a:r>
              <a:rPr lang="ru-RU" sz="1800" i="1" dirty="0"/>
              <a:t>Если цена одного из факторов падает, в то время как цены на остальные факторы остаются неизменными, предприятие выиграет в результате замены остальных факторов подешевевшими</a:t>
            </a:r>
            <a:r>
              <a:rPr lang="ru-RU" sz="1800" i="1" dirty="0" smtClean="0"/>
              <a:t>.</a:t>
            </a:r>
            <a:endParaRPr lang="ru-RU" sz="1800" i="1" dirty="0"/>
          </a:p>
          <a:p>
            <a:pPr algn="just"/>
            <a:r>
              <a:rPr lang="ru-RU" sz="1800" dirty="0"/>
              <a:t>Рассмотрим правило, применив его к такому фактору, как труд. Снижение цены на труд увеличит коэффициент </a:t>
            </a:r>
            <a:r>
              <a:rPr lang="en-US" sz="1800" i="1" dirty="0"/>
              <a:t>MP</a:t>
            </a:r>
            <a:r>
              <a:rPr lang="en-US" sz="1800" i="1" baseline="-25000" dirty="0"/>
              <a:t>L</a:t>
            </a:r>
            <a:r>
              <a:rPr lang="ru-RU" sz="1800" i="1" dirty="0"/>
              <a:t>/</a:t>
            </a:r>
            <a:r>
              <a:rPr lang="en-US" sz="1800" i="1" dirty="0"/>
              <a:t>P</a:t>
            </a:r>
            <a:r>
              <a:rPr lang="en-US" sz="1800" i="1" baseline="-25000" dirty="0"/>
              <a:t>L</a:t>
            </a:r>
            <a:r>
              <a:rPr lang="ru-RU" sz="1800" dirty="0"/>
              <a:t>, по отношению к аналогичным коэффициентам </a:t>
            </a:r>
            <a:r>
              <a:rPr lang="ru-RU" sz="1800" i="1" dirty="0"/>
              <a:t>МР/Р</a:t>
            </a:r>
            <a:r>
              <a:rPr lang="ru-RU" sz="1800" dirty="0"/>
              <a:t> для других факторов. Согласно закону убывающей отдачи, увеличение количества работников снизит </a:t>
            </a:r>
            <a:r>
              <a:rPr lang="en-US" sz="1800" i="1" dirty="0"/>
              <a:t>MP</a:t>
            </a:r>
            <a:r>
              <a:rPr lang="en-US" sz="1800" i="1" baseline="-25000" dirty="0"/>
              <a:t>L</a:t>
            </a:r>
            <a:r>
              <a:rPr lang="ru-RU" sz="1800" dirty="0"/>
              <a:t>, а следовательно, снизит и </a:t>
            </a:r>
            <a:r>
              <a:rPr lang="en-US" sz="1800" i="1" dirty="0"/>
              <a:t>MP</a:t>
            </a:r>
            <a:r>
              <a:rPr lang="en-US" sz="1800" i="1" baseline="-25000" dirty="0"/>
              <a:t>L</a:t>
            </a:r>
            <a:r>
              <a:rPr lang="ru-RU" sz="1800" i="1" dirty="0"/>
              <a:t>/</a:t>
            </a:r>
            <a:r>
              <a:rPr lang="en-US" sz="1800" i="1" dirty="0"/>
              <a:t>P</a:t>
            </a:r>
            <a:r>
              <a:rPr lang="en-US" sz="1800" i="1" baseline="-25000" dirty="0"/>
              <a:t>L</a:t>
            </a:r>
            <a:r>
              <a:rPr lang="ru-RU" sz="1800" i="1" dirty="0"/>
              <a:t>.</a:t>
            </a:r>
            <a:r>
              <a:rPr lang="ru-RU" sz="1800" dirty="0"/>
              <a:t> Уменьшение цены и предельного продукта труда постепенно приведет к тому, что предельный продукт в расчете на доллар, затрачен­ный на оплату труда и аналогичные коэффициенты для других факторов уравняются.</a:t>
            </a:r>
          </a:p>
        </p:txBody>
      </p:sp>
      <p:pic>
        <p:nvPicPr>
          <p:cNvPr id="1027" name="Picture 3" descr="C:\Users\Екатерина\AppData\Local\Microsoft\Windows\Temporary Internet Files\Content.IE5\5AWZ91R4\dglxasset[1].aspx"/>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504" y="1556792"/>
            <a:ext cx="3960440" cy="41044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975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p:cTn id="17" dur="1000" fill="hold"/>
                                        <p:tgtEl>
                                          <p:spTgt spid="1027"/>
                                        </p:tgtEl>
                                        <p:attrNameLst>
                                          <p:attrName>ppt_w</p:attrName>
                                        </p:attrNameLst>
                                      </p:cBhvr>
                                      <p:tavLst>
                                        <p:tav tm="0">
                                          <p:val>
                                            <p:fltVal val="0"/>
                                          </p:val>
                                        </p:tav>
                                        <p:tav tm="100000">
                                          <p:val>
                                            <p:strVal val="#ppt_w"/>
                                          </p:val>
                                        </p:tav>
                                      </p:tavLst>
                                    </p:anim>
                                    <p:anim calcmode="lin" valueType="num">
                                      <p:cBhvr>
                                        <p:cTn id="18" dur="1000" fill="hold"/>
                                        <p:tgtEl>
                                          <p:spTgt spid="1027"/>
                                        </p:tgtEl>
                                        <p:attrNameLst>
                                          <p:attrName>ppt_h</p:attrName>
                                        </p:attrNameLst>
                                      </p:cBhvr>
                                      <p:tavLst>
                                        <p:tav tm="0">
                                          <p:val>
                                            <p:fltVal val="0"/>
                                          </p:val>
                                        </p:tav>
                                        <p:tav tm="100000">
                                          <p:val>
                                            <p:strVal val="#ppt_h"/>
                                          </p:val>
                                        </p:tav>
                                      </p:tavLst>
                                    </p:anim>
                                    <p:anim calcmode="lin" valueType="num">
                                      <p:cBhvr>
                                        <p:cTn id="19" dur="1000" fill="hold"/>
                                        <p:tgtEl>
                                          <p:spTgt spid="1027"/>
                                        </p:tgtEl>
                                        <p:attrNameLst>
                                          <p:attrName>style.rotation</p:attrName>
                                        </p:attrNameLst>
                                      </p:cBhvr>
                                      <p:tavLst>
                                        <p:tav tm="0">
                                          <p:val>
                                            <p:fltVal val="90"/>
                                          </p:val>
                                        </p:tav>
                                        <p:tav tm="100000">
                                          <p:val>
                                            <p:fltVal val="0"/>
                                          </p:val>
                                        </p:tav>
                                      </p:tavLst>
                                    </p:anim>
                                    <p:animEffect transition="in" filter="fade">
                                      <p:cBhvr>
                                        <p:cTn id="20"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539552" y="476672"/>
            <a:ext cx="7215336" cy="1141311"/>
          </a:xfrm>
        </p:spPr>
        <p:txBody>
          <a:bodyPr>
            <a:normAutofit fontScale="90000"/>
          </a:bodyPr>
          <a:lstStyle/>
          <a:p>
            <a:r>
              <a:rPr lang="ru-RU" dirty="0"/>
              <a:t>ЭКОНОМИЧЕСКИЕ ИЗДЕРЖКИ И БУХГАЛТЕРСКИЙ УЧЕТ</a:t>
            </a:r>
          </a:p>
        </p:txBody>
      </p:sp>
      <p:sp>
        <p:nvSpPr>
          <p:cNvPr id="5" name="Текст 4"/>
          <p:cNvSpPr>
            <a:spLocks noGrp="1"/>
          </p:cNvSpPr>
          <p:nvPr>
            <p:ph type="body" idx="1"/>
          </p:nvPr>
        </p:nvSpPr>
        <p:spPr>
          <a:xfrm>
            <a:off x="323528" y="2132856"/>
            <a:ext cx="8583488" cy="3312368"/>
          </a:xfrm>
        </p:spPr>
        <p:txBody>
          <a:bodyPr>
            <a:normAutofit/>
          </a:bodyPr>
          <a:lstStyle/>
          <a:p>
            <a:pPr algn="just"/>
            <a:r>
              <a:rPr lang="ru-RU" dirty="0" smtClean="0"/>
              <a:t>	Все </a:t>
            </a:r>
            <a:r>
              <a:rPr lang="ru-RU" dirty="0"/>
              <a:t>предприниматели, начиная с </a:t>
            </a:r>
            <a:r>
              <a:rPr lang="en-US" i="1" dirty="0"/>
              <a:t>General Motors</a:t>
            </a:r>
            <a:r>
              <a:rPr lang="en-US" dirty="0"/>
              <a:t> </a:t>
            </a:r>
            <a:r>
              <a:rPr lang="ru-RU" dirty="0"/>
              <a:t>и заканчивая закусочной на углу, пользуются уже разработанными методами учета издержек. Большинство показателей, используемых в бухгалтерской документации, напоминают те виды издержек, которые мы уже рассмотрели. Однако есть несколько существенных различий в методах учета из­держек на предприятиях и тем, как это делают экономисты-теоретики. Данный раздел познакомит вас с некоторыми принципами бухгалтерского учета и привлечет ваше вни­мание к сходствам и различиям этих принципов.</a:t>
            </a:r>
          </a:p>
        </p:txBody>
      </p:sp>
    </p:spTree>
    <p:extLst>
      <p:ext uri="{BB962C8B-B14F-4D97-AF65-F5344CB8AC3E}">
        <p14:creationId xmlns:p14="http://schemas.microsoft.com/office/powerpoint/2010/main" xmlns="" val="24149844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57200" y="267494"/>
            <a:ext cx="8229600" cy="569218"/>
          </a:xfrm>
        </p:spPr>
        <p:txBody>
          <a:bodyPr>
            <a:normAutofit fontScale="90000"/>
          </a:bodyPr>
          <a:lstStyle/>
          <a:p>
            <a:r>
              <a:rPr lang="ru-RU" sz="3200" dirty="0"/>
              <a:t>ОТЧЕТ О ПРИБЫЛЯХ И УБЫТКАХ</a:t>
            </a:r>
          </a:p>
        </p:txBody>
      </p:sp>
      <p:sp>
        <p:nvSpPr>
          <p:cNvPr id="5" name="Объект 4"/>
          <p:cNvSpPr>
            <a:spLocks noGrp="1"/>
          </p:cNvSpPr>
          <p:nvPr>
            <p:ph idx="1"/>
          </p:nvPr>
        </p:nvSpPr>
        <p:spPr>
          <a:xfrm>
            <a:off x="457200" y="908720"/>
            <a:ext cx="8507288" cy="5688632"/>
          </a:xfrm>
        </p:spPr>
        <p:txBody>
          <a:bodyPr>
            <a:normAutofit fontScale="47500" lnSpcReduction="20000"/>
          </a:bodyPr>
          <a:lstStyle/>
          <a:p>
            <a:pPr algn="just"/>
            <a:r>
              <a:rPr lang="ru-RU" sz="3400" dirty="0"/>
              <a:t>Рассмотрим, например, деятельность небольшой компании. Назовем ее </a:t>
            </a:r>
            <a:r>
              <a:rPr lang="en-US" sz="3400" i="1" dirty="0"/>
              <a:t>Hot Dog Ventures.</a:t>
            </a:r>
            <a:r>
              <a:rPr lang="en-US" sz="3400" dirty="0"/>
              <a:t> </a:t>
            </a:r>
            <a:r>
              <a:rPr lang="ru-RU" sz="3400" dirty="0"/>
              <a:t>Согласно названию, фирма продает запеченные в тесте сосиски в небольшом ма­газине. Для того чтобы начать работать, нужно закупить следующее: сосиски, булочки, горчицу, кофейные зерна для приготовления кофе “</a:t>
            </a:r>
            <a:r>
              <a:rPr lang="ru-RU" sz="3400" dirty="0" err="1"/>
              <a:t>эспрессо</a:t>
            </a:r>
            <a:r>
              <a:rPr lang="ru-RU" sz="3400" dirty="0"/>
              <a:t>”; кроме того, взять на работу людей, которые бы готовили хот-доги и продавали их. Помимо всего прочего, компания берет кредит в размере 100 тыс. долл. для приобретения кухонного оборудования, а также арендует помещение. Учредители нашей компании имеют далеко идущие планы, поэтому решают преобразовать компанию в акционерное общество и осуществить выпуск акций (см. главу 6 о формах собственности</a:t>
            </a:r>
            <a:r>
              <a:rPr lang="ru-RU" sz="3400" dirty="0" smtClean="0"/>
              <a:t>).</a:t>
            </a:r>
          </a:p>
          <a:p>
            <a:pPr algn="just">
              <a:buNone/>
            </a:pPr>
            <a:endParaRPr lang="ru-RU" sz="3400" dirty="0"/>
          </a:p>
          <a:p>
            <a:pPr algn="just"/>
            <a:r>
              <a:rPr lang="ru-RU" sz="3400" dirty="0"/>
              <a:t>Дабы узнать, получает ли фирма </a:t>
            </a:r>
            <a:r>
              <a:rPr lang="en-US" sz="3400" i="1" dirty="0"/>
              <a:t>Hot Dog Ventures</a:t>
            </a:r>
            <a:r>
              <a:rPr lang="en-US" sz="3400" dirty="0"/>
              <a:t> </a:t>
            </a:r>
            <a:r>
              <a:rPr lang="ru-RU" sz="3400" dirty="0"/>
              <a:t>прибыль, мы должны обратиться к ее </a:t>
            </a:r>
            <a:r>
              <a:rPr lang="ru-RU" sz="3400" b="1" dirty="0"/>
              <a:t>отчету о доходах </a:t>
            </a:r>
            <a:r>
              <a:rPr lang="ru-RU" sz="3400" dirty="0"/>
              <a:t>или, как большинство компаний предпочитают называть его, к </a:t>
            </a:r>
            <a:r>
              <a:rPr lang="ru-RU" sz="3400" i="1" dirty="0"/>
              <a:t>отчету о прибылях и убытках</a:t>
            </a:r>
            <a:r>
              <a:rPr lang="ru-RU" sz="3400" dirty="0"/>
              <a:t>, изображенному в табл. </a:t>
            </a:r>
            <a:r>
              <a:rPr lang="ru-RU" sz="3400" dirty="0" smtClean="0"/>
              <a:t>5</a:t>
            </a:r>
            <a:r>
              <a:rPr lang="ru-RU" sz="3400" dirty="0"/>
              <a:t>. В этом отчете приведена следующая информация: выручка от реализации в 2004 году; расходы, связанные с обеспечением де­ятельности; чистый доход или прибыль, оставшаяся после того, как были вычтены все расходы. В результате получаем важное тождество</a:t>
            </a:r>
            <a:r>
              <a:rPr lang="ru-RU" sz="3400" dirty="0" smtClean="0"/>
              <a:t>:</a:t>
            </a:r>
          </a:p>
          <a:p>
            <a:pPr algn="just"/>
            <a:endParaRPr lang="ru-RU" sz="3400" dirty="0"/>
          </a:p>
          <a:p>
            <a:pPr algn="just">
              <a:buNone/>
            </a:pPr>
            <a:r>
              <a:rPr lang="ru-RU" sz="6700" b="1" dirty="0" smtClean="0">
                <a:solidFill>
                  <a:schemeClr val="accent1"/>
                </a:solidFill>
              </a:rPr>
              <a:t>	       чистый </a:t>
            </a:r>
            <a:r>
              <a:rPr lang="ru-RU" sz="6700" b="1" dirty="0">
                <a:solidFill>
                  <a:schemeClr val="accent1"/>
                </a:solidFill>
              </a:rPr>
              <a:t>доход (прибыль) </a:t>
            </a:r>
            <a:r>
              <a:rPr lang="ru-RU" sz="6700" b="1" dirty="0" smtClean="0">
                <a:solidFill>
                  <a:schemeClr val="accent1"/>
                </a:solidFill>
              </a:rPr>
              <a:t>=</a:t>
            </a:r>
          </a:p>
          <a:p>
            <a:pPr algn="just">
              <a:buNone/>
            </a:pPr>
            <a:r>
              <a:rPr lang="ru-RU" sz="6700" b="1" dirty="0" smtClean="0">
                <a:solidFill>
                  <a:schemeClr val="accent1"/>
                </a:solidFill>
              </a:rPr>
              <a:t>   общая </a:t>
            </a:r>
            <a:r>
              <a:rPr lang="ru-RU" sz="6700" b="1" dirty="0">
                <a:solidFill>
                  <a:schemeClr val="accent1"/>
                </a:solidFill>
              </a:rPr>
              <a:t>выручка - общие издержки</a:t>
            </a:r>
            <a:r>
              <a:rPr lang="ru-RU" sz="6700" b="1" dirty="0" smtClean="0">
                <a:solidFill>
                  <a:schemeClr val="accent1"/>
                </a:solidFill>
              </a:rPr>
              <a:t>.</a:t>
            </a:r>
          </a:p>
        </p:txBody>
      </p:sp>
    </p:spTree>
    <p:extLst>
      <p:ext uri="{BB962C8B-B14F-4D97-AF65-F5344CB8AC3E}">
        <p14:creationId xmlns:p14="http://schemas.microsoft.com/office/powerpoint/2010/main" xmlns="" val="138030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4"/>
          <p:cNvSpPr>
            <a:spLocks noGrp="1"/>
          </p:cNvSpPr>
          <p:nvPr>
            <p:ph idx="1"/>
          </p:nvPr>
        </p:nvSpPr>
        <p:spPr>
          <a:xfrm>
            <a:off x="107504" y="0"/>
            <a:ext cx="8928992" cy="2852936"/>
          </a:xfrm>
        </p:spPr>
        <p:txBody>
          <a:bodyPr>
            <a:normAutofit fontScale="40000" lnSpcReduction="20000"/>
          </a:bodyPr>
          <a:lstStyle/>
          <a:p>
            <a:pPr algn="just">
              <a:buNone/>
            </a:pPr>
            <a:endParaRPr lang="ru-RU" sz="3400" dirty="0"/>
          </a:p>
          <a:p>
            <a:pPr algn="just"/>
            <a:r>
              <a:rPr lang="ru-RU" sz="3400" dirty="0"/>
              <a:t>Дабы узнать, получает ли фирма </a:t>
            </a:r>
            <a:r>
              <a:rPr lang="en-US" sz="3400" i="1" dirty="0"/>
              <a:t>Hot Dog Ventures</a:t>
            </a:r>
            <a:r>
              <a:rPr lang="en-US" sz="3400" dirty="0"/>
              <a:t> </a:t>
            </a:r>
            <a:r>
              <a:rPr lang="ru-RU" sz="3400" dirty="0"/>
              <a:t>прибыль, мы должны обратиться к ее </a:t>
            </a:r>
            <a:r>
              <a:rPr lang="ru-RU" sz="3400" b="1" dirty="0"/>
              <a:t>отчету о доходах </a:t>
            </a:r>
            <a:r>
              <a:rPr lang="ru-RU" sz="3400" dirty="0"/>
              <a:t>или, как большинство компаний предпочитают называть его, к </a:t>
            </a:r>
            <a:r>
              <a:rPr lang="ru-RU" sz="3400" i="1" dirty="0"/>
              <a:t>отчету о прибылях и убытках</a:t>
            </a:r>
            <a:r>
              <a:rPr lang="ru-RU" sz="3400" dirty="0"/>
              <a:t>, изображенному в табл. </a:t>
            </a:r>
            <a:r>
              <a:rPr lang="ru-RU" sz="3400" dirty="0" smtClean="0"/>
              <a:t>5</a:t>
            </a:r>
            <a:r>
              <a:rPr lang="ru-RU" sz="3400" dirty="0"/>
              <a:t>. В этом отчете приведена следующая информация: выручка от реализации в 2004 году; расходы, связанные с обеспечением де­ятельности; чистый доход или прибыль, оставшаяся после того, как были вычтены все расходы. В результате получаем важное тождество</a:t>
            </a:r>
            <a:r>
              <a:rPr lang="ru-RU" sz="3400" dirty="0" smtClean="0"/>
              <a:t>:</a:t>
            </a:r>
          </a:p>
          <a:p>
            <a:pPr algn="just"/>
            <a:endParaRPr lang="ru-RU" sz="3400" dirty="0"/>
          </a:p>
          <a:p>
            <a:pPr algn="just">
              <a:buNone/>
            </a:pPr>
            <a:r>
              <a:rPr lang="ru-RU" sz="6700" b="1" dirty="0" smtClean="0">
                <a:solidFill>
                  <a:schemeClr val="accent1"/>
                </a:solidFill>
              </a:rPr>
              <a:t>	       чистый </a:t>
            </a:r>
            <a:r>
              <a:rPr lang="ru-RU" sz="6700" b="1" dirty="0">
                <a:solidFill>
                  <a:schemeClr val="accent1"/>
                </a:solidFill>
              </a:rPr>
              <a:t>доход (прибыль) </a:t>
            </a:r>
            <a:r>
              <a:rPr lang="ru-RU" sz="6700" b="1" dirty="0" smtClean="0">
                <a:solidFill>
                  <a:schemeClr val="accent1"/>
                </a:solidFill>
              </a:rPr>
              <a:t>=</a:t>
            </a:r>
          </a:p>
          <a:p>
            <a:pPr algn="just">
              <a:buNone/>
            </a:pPr>
            <a:r>
              <a:rPr lang="ru-RU" sz="6700" b="1" dirty="0" smtClean="0">
                <a:solidFill>
                  <a:schemeClr val="accent1"/>
                </a:solidFill>
              </a:rPr>
              <a:t>   общая </a:t>
            </a:r>
            <a:r>
              <a:rPr lang="ru-RU" sz="6700" b="1" dirty="0">
                <a:solidFill>
                  <a:schemeClr val="accent1"/>
                </a:solidFill>
              </a:rPr>
              <a:t>выручка - общие издержки</a:t>
            </a:r>
            <a:r>
              <a:rPr lang="ru-RU" sz="6700" b="1" dirty="0" smtClean="0">
                <a:solidFill>
                  <a:schemeClr val="accent1"/>
                </a:solidFill>
              </a:rPr>
              <a:t>.</a:t>
            </a: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01312" y="2420888"/>
            <a:ext cx="5643454" cy="4320480"/>
          </a:xfrm>
          <a:prstGeom prst="rect">
            <a:avLst/>
          </a:prstGeom>
        </p:spPr>
      </p:pic>
      <p:sp>
        <p:nvSpPr>
          <p:cNvPr id="6" name="TextBox 5"/>
          <p:cNvSpPr txBox="1"/>
          <p:nvPr/>
        </p:nvSpPr>
        <p:spPr>
          <a:xfrm>
            <a:off x="6300192" y="3212976"/>
            <a:ext cx="914033" cy="369332"/>
          </a:xfrm>
          <a:prstGeom prst="rect">
            <a:avLst/>
          </a:prstGeom>
          <a:noFill/>
        </p:spPr>
        <p:txBody>
          <a:bodyPr wrap="none" rtlCol="0">
            <a:spAutoFit/>
          </a:bodyPr>
          <a:lstStyle/>
          <a:p>
            <a:r>
              <a:rPr lang="ru-RU" dirty="0" smtClean="0"/>
              <a:t>Табл.5</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Объект 4"/>
          <p:cNvSpPr txBox="1">
            <a:spLocks/>
          </p:cNvSpPr>
          <p:nvPr/>
        </p:nvSpPr>
        <p:spPr>
          <a:xfrm>
            <a:off x="251520" y="116632"/>
            <a:ext cx="8892480" cy="3240360"/>
          </a:xfrm>
          <a:prstGeom prst="rect">
            <a:avLst/>
          </a:prstGeom>
        </p:spPr>
        <p:txBody>
          <a:bodyPr vert="horz" anchor="t">
            <a:normAutofit fontScale="40000" lnSpcReduction="20000"/>
          </a:bodyPr>
          <a:lstStyle/>
          <a:p>
            <a:pPr marL="54864" marR="0" lvl="0" indent="0" algn="just"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rPr>
              <a:t>	Данное равенство характеризует ту часть прибыли, которую предприятия стремятся максимизировать. Во многом это тождество напоминает то, как экономисты-теоретики определяют экономическую прибыль. А сейчас изучим отчет о прибылях и убытках под­робнее. Из верхней строки мы узнаем об общей выручке, которая составила 250 тыс. долл. В строках 2-9 перечислены издержки, связанные с организацией производственного про­цесса. Например, расходы на оплату труда представляют собой расходы на рабочую силу за год, в то время как арендная плата — это годовые издержки на использование поме­щений. Торговые и административные издержки включают в себя расходы на рекламу магазина и содержание офиса, тогда как к производственным издержкам обычно относят расходы на электроэнергию и т.п</a:t>
            </a:r>
            <a:r>
              <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rPr>
              <a:t>.</a:t>
            </a:r>
            <a:endPar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54864" marR="0" lvl="0" indent="0" algn="just"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rPr>
              <a:t>	Первые три статьи издержек — сырье и материалы, оплата труда и различные произ­водственные расходы — главным образом соответствуют понятию переменных издержек предприятия, или </a:t>
            </a:r>
            <a:r>
              <a:rPr kumimoji="0" lang="ru-RU" sz="3400" b="0" i="1" u="none" strike="noStrike" kern="1200" cap="none" spc="0" normalizeH="0" baseline="0" noProof="0" dirty="0" smtClean="0">
                <a:ln>
                  <a:noFill/>
                </a:ln>
                <a:solidFill>
                  <a:schemeClr val="tx1">
                    <a:tint val="75000"/>
                  </a:schemeClr>
                </a:solidFill>
                <a:effectLst/>
                <a:uLnTx/>
                <a:uFillTx/>
                <a:latin typeface="+mn-lt"/>
                <a:ea typeface="+mn-ea"/>
                <a:cs typeface="+mn-cs"/>
              </a:rPr>
              <a:t>себестоимости реализованных товаров.</a:t>
            </a:r>
            <a:r>
              <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rPr>
              <a:t> В последующих трех строках (6-8) перечисляются постоянные издержки предприятия, которые в краткосрочном пе­риоде неизменны.</a:t>
            </a:r>
          </a:p>
          <a:p>
            <a:pPr marL="54864" marR="0" lvl="0" indent="0" algn="just"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54864" marR="0" lvl="0" indent="0" algn="just"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ru-RU" sz="3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11560" y="2868285"/>
            <a:ext cx="5211406" cy="3989715"/>
          </a:xfrm>
          <a:prstGeom prst="rect">
            <a:avLst/>
          </a:prstGeom>
        </p:spPr>
      </p:pic>
      <p:sp>
        <p:nvSpPr>
          <p:cNvPr id="4" name="TextBox 3"/>
          <p:cNvSpPr txBox="1"/>
          <p:nvPr/>
        </p:nvSpPr>
        <p:spPr>
          <a:xfrm>
            <a:off x="6300192" y="3284984"/>
            <a:ext cx="914033" cy="369332"/>
          </a:xfrm>
          <a:prstGeom prst="rect">
            <a:avLst/>
          </a:prstGeom>
          <a:noFill/>
        </p:spPr>
        <p:txBody>
          <a:bodyPr wrap="none" rtlCol="0">
            <a:spAutoFit/>
          </a:bodyPr>
          <a:lstStyle/>
          <a:p>
            <a:r>
              <a:rPr lang="ru-RU" dirty="0" smtClean="0"/>
              <a:t>Табл.5</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gs>
            <a:gs pos="60000">
              <a:schemeClr val="bg1">
                <a:shade val="92000"/>
                <a:satMod val="230000"/>
              </a:schemeClr>
            </a:gs>
            <a:gs pos="100000">
              <a:schemeClr val="bg1">
                <a:tint val="85000"/>
                <a:satMod val="400000"/>
              </a:schemeClr>
            </a:gs>
          </a:gsLst>
          <a:lin ang="5400000" scaled="0"/>
        </a:gradFill>
        <a:effectLst/>
      </p:bgPr>
    </p:bg>
    <p:spTree>
      <p:nvGrpSpPr>
        <p:cNvPr id="1" name=""/>
        <p:cNvGrpSpPr/>
        <p:nvPr/>
      </p:nvGrpSpPr>
      <p:grpSpPr>
        <a:xfrm>
          <a:off x="0" y="0"/>
          <a:ext cx="0" cy="0"/>
          <a:chOff x="0" y="0"/>
          <a:chExt cx="0" cy="0"/>
        </a:xfrm>
      </p:grpSpPr>
      <p:sp>
        <p:nvSpPr>
          <p:cNvPr id="5" name="Объект 4"/>
          <p:cNvSpPr>
            <a:spLocks noGrp="1"/>
          </p:cNvSpPr>
          <p:nvPr>
            <p:ph type="body" idx="1"/>
          </p:nvPr>
        </p:nvSpPr>
        <p:spPr>
          <a:xfrm>
            <a:off x="381000" y="1196752"/>
            <a:ext cx="7359352" cy="1224136"/>
          </a:xfrm>
        </p:spPr>
        <p:txBody>
          <a:bodyPr>
            <a:noAutofit/>
          </a:bodyPr>
          <a:lstStyle/>
          <a:p>
            <a:pPr algn="just"/>
            <a:r>
              <a:rPr lang="ru-RU" sz="1400" dirty="0" smtClean="0"/>
              <a:t>Рассмотрим предприятие, которое производит определенный объем продукции (примем его за </a:t>
            </a:r>
            <a:r>
              <a:rPr lang="en-US" sz="1400" i="1" dirty="0" smtClean="0"/>
              <a:t>q</a:t>
            </a:r>
            <a:r>
              <a:rPr lang="ru-RU" sz="1400" i="1" dirty="0" smtClean="0"/>
              <a:t>)</a:t>
            </a:r>
            <a:r>
              <a:rPr lang="ru-RU" sz="1400" dirty="0" smtClean="0"/>
              <a:t> и использует следующие факторы производства: капитал, труд, сырье и материалы. Предприятие закупает эти ресурсы на соответствующих рынках. Предприятие, нацеленное на получение прибыли, скрупулезно следит за своими издержками, поскольку от них зависит эффективность работы. Задача бухгалтеров состоит в том, чтобы подсчитать величину общих издержек предприятия при каждом заданном </a:t>
            </a:r>
            <a:r>
              <a:rPr lang="en-US" sz="1400" i="1" dirty="0" smtClean="0"/>
              <a:t>q</a:t>
            </a:r>
            <a:r>
              <a:rPr lang="ru-RU" sz="1400" i="1" dirty="0" smtClean="0"/>
              <a:t>.</a:t>
            </a:r>
            <a:endParaRPr lang="ru-RU" sz="1400" dirty="0" smtClean="0"/>
          </a:p>
        </p:txBody>
      </p:sp>
      <p:sp>
        <p:nvSpPr>
          <p:cNvPr id="2" name="Заголовок 1"/>
          <p:cNvSpPr>
            <a:spLocks noGrp="1"/>
          </p:cNvSpPr>
          <p:nvPr>
            <p:ph type="title"/>
          </p:nvPr>
        </p:nvSpPr>
        <p:spPr>
          <a:xfrm>
            <a:off x="381000" y="271465"/>
            <a:ext cx="7431360" cy="781271"/>
          </a:xfrm>
        </p:spPr>
        <p:txBody>
          <a:bodyPr>
            <a:normAutofit fontScale="90000"/>
          </a:bodyPr>
          <a:lstStyle/>
          <a:p>
            <a:r>
              <a:rPr lang="ru-RU" sz="3200" dirty="0" smtClean="0"/>
              <a:t>Экономический анализ издержек. Общие издержки</a:t>
            </a:r>
            <a:endParaRPr lang="ru-RU" sz="3200" dirty="0"/>
          </a:p>
        </p:txBody>
      </p:sp>
      <p:pic>
        <p:nvPicPr>
          <p:cNvPr id="9" name="Объект 8"/>
          <p:cNvPicPr>
            <a:picLocks noGrp="1" noChangeAspect="1"/>
          </p:cNvPicPr>
          <p:nvPr>
            <p:ph sz="half" idx="4294967295"/>
          </p:nvPr>
        </p:nvPicPr>
        <p:blipFill>
          <a:blip r:embed="rId2" cstate="print">
            <a:extLst>
              <a:ext uri="{28A0092B-C50C-407E-A947-70E740481C1C}">
                <a14:useLocalDpi xmlns:a14="http://schemas.microsoft.com/office/drawing/2010/main" xmlns="" val="0"/>
              </a:ext>
            </a:extLst>
          </a:blip>
          <a:stretch>
            <a:fillRect/>
          </a:stretch>
        </p:blipFill>
        <p:spPr>
          <a:xfrm>
            <a:off x="3851920" y="2852936"/>
            <a:ext cx="5020369" cy="2880320"/>
          </a:xfrm>
        </p:spPr>
      </p:pic>
      <p:sp>
        <p:nvSpPr>
          <p:cNvPr id="6" name="TextBox 5"/>
          <p:cNvSpPr txBox="1"/>
          <p:nvPr/>
        </p:nvSpPr>
        <p:spPr>
          <a:xfrm>
            <a:off x="539552" y="2852936"/>
            <a:ext cx="3168352" cy="3108543"/>
          </a:xfrm>
          <a:prstGeom prst="rect">
            <a:avLst/>
          </a:prstGeom>
          <a:noFill/>
        </p:spPr>
        <p:txBody>
          <a:bodyPr wrap="square" rtlCol="0">
            <a:spAutoFit/>
          </a:bodyPr>
          <a:lstStyle/>
          <a:p>
            <a:pPr algn="just"/>
            <a:r>
              <a:rPr lang="ru-RU" sz="1400" dirty="0" smtClean="0"/>
              <a:t>В табл. 1 приведены общие издержки </a:t>
            </a:r>
            <a:r>
              <a:rPr lang="ru-RU" sz="1400" i="1" dirty="0" smtClean="0"/>
              <a:t>(ТС)</a:t>
            </a:r>
            <a:r>
              <a:rPr lang="ru-RU" sz="1400" dirty="0" smtClean="0"/>
              <a:t> для различных объемов производства </a:t>
            </a:r>
            <a:r>
              <a:rPr lang="en-US" sz="1400" i="1" dirty="0" smtClean="0"/>
              <a:t>q</a:t>
            </a:r>
            <a:r>
              <a:rPr lang="ru-RU" sz="1400" i="1" dirty="0" smtClean="0"/>
              <a:t>. </a:t>
            </a:r>
            <a:r>
              <a:rPr lang="ru-RU" sz="1400" dirty="0" smtClean="0"/>
              <a:t>Изучив столбцы (1) и (2), вы заметите, что </a:t>
            </a:r>
            <a:r>
              <a:rPr lang="ru-RU" sz="1400" i="1" dirty="0" smtClean="0"/>
              <a:t>ТС</a:t>
            </a:r>
            <a:r>
              <a:rPr lang="ru-RU" sz="1400" dirty="0" smtClean="0"/>
              <a:t> возрастает по мере увеличения </a:t>
            </a:r>
            <a:r>
              <a:rPr lang="en-US" sz="1400" i="1" dirty="0" smtClean="0"/>
              <a:t>q</a:t>
            </a:r>
            <a:r>
              <a:rPr lang="ru-RU" sz="1400" i="1" dirty="0" smtClean="0"/>
              <a:t>.</a:t>
            </a:r>
            <a:r>
              <a:rPr lang="ru-RU" sz="1400" dirty="0" smtClean="0"/>
              <a:t> В этом нет ничего удивительного, ведь нужно затратить больше трудовых и других видов ресурсов, чтобы произвести большее количество товара; а приобретение дополнительных ресурсов непременно повлечет за собой новые денежные затраты. </a:t>
            </a:r>
            <a:endParaRPr lang="ru-RU" sz="1400" dirty="0"/>
          </a:p>
        </p:txBody>
      </p:sp>
      <p:sp>
        <p:nvSpPr>
          <p:cNvPr id="7" name="TextBox 6"/>
          <p:cNvSpPr txBox="1"/>
          <p:nvPr/>
        </p:nvSpPr>
        <p:spPr>
          <a:xfrm>
            <a:off x="467544" y="5949280"/>
            <a:ext cx="8424936" cy="738664"/>
          </a:xfrm>
          <a:prstGeom prst="rect">
            <a:avLst/>
          </a:prstGeom>
          <a:noFill/>
        </p:spPr>
        <p:txBody>
          <a:bodyPr wrap="square" rtlCol="0">
            <a:spAutoFit/>
          </a:bodyPr>
          <a:lstStyle/>
          <a:p>
            <a:r>
              <a:rPr lang="ru-RU" sz="1400" dirty="0" smtClean="0"/>
              <a:t>Для производства двух единиц продукта в общей сложности необходимо затратить 110 долл., трех единиц — 130 долл. и т.д. В наших рассуждениях мы исходим из допущения, что предприятие всегда стремится минимизировать свои издержки.</a:t>
            </a:r>
            <a:endParaRPr lang="ru-RU" sz="1400" dirty="0"/>
          </a:p>
        </p:txBody>
      </p:sp>
      <p:sp>
        <p:nvSpPr>
          <p:cNvPr id="8" name="TextBox 7"/>
          <p:cNvSpPr txBox="1"/>
          <p:nvPr/>
        </p:nvSpPr>
        <p:spPr>
          <a:xfrm>
            <a:off x="7884368" y="2564904"/>
            <a:ext cx="973343" cy="276999"/>
          </a:xfrm>
          <a:prstGeom prst="rect">
            <a:avLst/>
          </a:prstGeom>
          <a:noFill/>
        </p:spPr>
        <p:txBody>
          <a:bodyPr wrap="none" rtlCol="0">
            <a:spAutoFit/>
          </a:bodyPr>
          <a:lstStyle/>
          <a:p>
            <a:r>
              <a:rPr lang="ru-RU" sz="1200" dirty="0" smtClean="0"/>
              <a:t>Таблица 1</a:t>
            </a:r>
            <a:endParaRPr lang="ru-RU" sz="1200" dirty="0"/>
          </a:p>
        </p:txBody>
      </p:sp>
    </p:spTree>
    <p:extLst>
      <p:ext uri="{BB962C8B-B14F-4D97-AF65-F5344CB8AC3E}">
        <p14:creationId xmlns:p14="http://schemas.microsoft.com/office/powerpoint/2010/main" xmlns="" val="187514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4"/>
          <p:cNvSpPr txBox="1">
            <a:spLocks/>
          </p:cNvSpPr>
          <p:nvPr/>
        </p:nvSpPr>
        <p:spPr>
          <a:xfrm>
            <a:off x="251520" y="188640"/>
            <a:ext cx="8640960" cy="2664296"/>
          </a:xfrm>
          <a:prstGeom prst="rect">
            <a:avLst/>
          </a:prstGeom>
        </p:spPr>
        <p:txBody>
          <a:bodyPr vert="horz" anchor="t">
            <a:normAutofit fontScale="40000" lnSpcReduction="20000"/>
          </a:bodyPr>
          <a:lstStyle/>
          <a:p>
            <a:pPr marL="54864" marR="0" lvl="0" indent="0" algn="just"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rPr>
              <a:t>	В строке 8 указан термин, связанный со средствами производства, который вам пока не встречался — </a:t>
            </a:r>
            <a:r>
              <a:rPr kumimoji="0" lang="ru-RU" sz="3400" b="0" i="1" u="none" strike="noStrike" kern="1200" cap="none" spc="0" normalizeH="0" baseline="0" noProof="0" dirty="0" smtClean="0">
                <a:ln>
                  <a:noFill/>
                </a:ln>
                <a:solidFill>
                  <a:schemeClr val="tx1">
                    <a:tint val="75000"/>
                  </a:schemeClr>
                </a:solidFill>
                <a:effectLst/>
                <a:uLnTx/>
                <a:uFillTx/>
                <a:latin typeface="+mn-lt"/>
                <a:ea typeface="+mn-ea"/>
                <a:cs typeface="+mn-cs"/>
              </a:rPr>
              <a:t>амортизация.</a:t>
            </a:r>
            <a:r>
              <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rPr>
              <a:t> Предприятие может как арендовать средства производства, так и иметь собственные. Что касается помещений нашей компании, то </a:t>
            </a:r>
            <a:r>
              <a:rPr kumimoji="0" lang="en-US" sz="3400" b="0" i="1" u="none" strike="noStrike" kern="1200" cap="none" spc="0" normalizeH="0" baseline="0" noProof="0" dirty="0" smtClean="0">
                <a:ln>
                  <a:noFill/>
                </a:ln>
                <a:solidFill>
                  <a:schemeClr val="tx1">
                    <a:tint val="75000"/>
                  </a:schemeClr>
                </a:solidFill>
                <a:effectLst/>
                <a:uLnTx/>
                <a:uFillTx/>
                <a:latin typeface="+mn-lt"/>
                <a:ea typeface="+mn-ea"/>
                <a:cs typeface="+mn-cs"/>
              </a:rPr>
              <a:t>Hot Dog Ventures </a:t>
            </a:r>
            <a:r>
              <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rPr>
              <a:t>их арендует, поэтому из дохода мы вычли арендную плату (см. строку 7</a:t>
            </a:r>
            <a:r>
              <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rPr>
              <a:t>).</a:t>
            </a:r>
            <a:endPar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54864" marR="0" lvl="0" indent="0" algn="just"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rPr>
              <a:t>	Если предприятие арендует средства производства, то расчеты затрат на их обслужи­вание и содержание несколько сложнее. Предположим, кухонное оборудование имеет срок службы десять лет, по истечении которых оно становится бесполезным и не имеет ценности. В действительности, оборудование в производственном процессе используется в течение этого срока по частям, каждый год понемногу. Использованную часть мы и на­зываем амортизацией и принимаем за годовые издержки использования данного фактора. </a:t>
            </a:r>
            <a:r>
              <a:rPr kumimoji="0" lang="ru-RU" sz="3400" b="0" i="1" u="none" strike="noStrike" kern="1200" cap="none" spc="0" normalizeH="0" baseline="0" noProof="0" dirty="0" smtClean="0">
                <a:ln>
                  <a:noFill/>
                </a:ln>
                <a:solidFill>
                  <a:schemeClr val="tx1">
                    <a:tint val="75000"/>
                  </a:schemeClr>
                </a:solidFill>
                <a:effectLst/>
                <a:uLnTx/>
                <a:uFillTx/>
                <a:latin typeface="+mn-lt"/>
                <a:ea typeface="+mn-ea"/>
                <a:cs typeface="+mn-cs"/>
              </a:rPr>
              <a:t>Амортизация</a:t>
            </a:r>
            <a:r>
              <a:rPr kumimoji="0" lang="ru-RU" sz="3400" b="0" i="0" u="none" strike="noStrike" kern="1200" cap="none" spc="0" normalizeH="0" baseline="0" noProof="0" dirty="0" smtClean="0">
                <a:ln>
                  <a:noFill/>
                </a:ln>
                <a:solidFill>
                  <a:schemeClr val="tx1">
                    <a:tint val="75000"/>
                  </a:schemeClr>
                </a:solidFill>
                <a:effectLst/>
                <a:uLnTx/>
                <a:uFillTx/>
                <a:latin typeface="+mn-lt"/>
                <a:ea typeface="+mn-ea"/>
                <a:cs typeface="+mn-cs"/>
              </a:rPr>
              <a:t> показывает годовые издержки использования капитальных ресурсов, нахо­дящихся в распоряжении предприятия.</a:t>
            </a:r>
            <a:endParaRPr kumimoji="0" lang="ru-RU" sz="3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95536" y="2420888"/>
            <a:ext cx="5616624" cy="4299939"/>
          </a:xfrm>
          <a:prstGeom prst="rect">
            <a:avLst/>
          </a:prstGeom>
        </p:spPr>
      </p:pic>
      <p:sp>
        <p:nvSpPr>
          <p:cNvPr id="6" name="TextBox 5"/>
          <p:cNvSpPr txBox="1"/>
          <p:nvPr/>
        </p:nvSpPr>
        <p:spPr>
          <a:xfrm>
            <a:off x="6156176" y="2636912"/>
            <a:ext cx="914033" cy="369332"/>
          </a:xfrm>
          <a:prstGeom prst="rect">
            <a:avLst/>
          </a:prstGeom>
          <a:noFill/>
        </p:spPr>
        <p:txBody>
          <a:bodyPr wrap="none" rtlCol="0">
            <a:spAutoFit/>
          </a:bodyPr>
          <a:lstStyle/>
          <a:p>
            <a:r>
              <a:rPr lang="ru-RU" dirty="0" smtClean="0"/>
              <a:t>Табл.5</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half" idx="1"/>
          </p:nvPr>
        </p:nvSpPr>
        <p:spPr>
          <a:xfrm>
            <a:off x="251520" y="188640"/>
            <a:ext cx="8712968" cy="2232248"/>
          </a:xfrm>
        </p:spPr>
        <p:txBody>
          <a:bodyPr>
            <a:normAutofit/>
          </a:bodyPr>
          <a:lstStyle/>
          <a:p>
            <a:pPr algn="just"/>
            <a:r>
              <a:rPr lang="ru-RU" sz="1100" dirty="0"/>
              <a:t>Подобным образом данное рассуждение применяется к любым средствам производс­тва, которыми обладает предприятие. Грузовики изнашиваются, компьютеры подверга­ются моральному старению, здания со временем разрушаются. На все вышеперечислен­ное компания будет делать амортизационные отчисления. Существует несколько спосо­бов подсчитать сумму амортизации, но в любом из них заложено два принципа: общая сумма амортизации за все время использования актива должна быть равна цене </a:t>
            </a:r>
            <a:r>
              <a:rPr lang="ru-RU" sz="1100" dirty="0" smtClean="0"/>
              <a:t>покупки данного </a:t>
            </a:r>
            <a:r>
              <a:rPr lang="ru-RU" sz="1100" dirty="0"/>
              <a:t>актива и годовые амортизационные отчисления представляют собой годовые от­числения в течение срока службы актива.</a:t>
            </a:r>
          </a:p>
          <a:p>
            <a:pPr algn="just"/>
            <a:r>
              <a:rPr lang="ru-RU" sz="1100" dirty="0"/>
              <a:t>А сейчас разберемся с амортизационными отчислениями компании </a:t>
            </a:r>
            <a:r>
              <a:rPr lang="en-US" sz="1100" i="1" dirty="0"/>
              <a:t>Hot Dog Ventures</a:t>
            </a:r>
            <a:r>
              <a:rPr lang="ru-RU" sz="1100" i="1" dirty="0"/>
              <a:t>. </a:t>
            </a:r>
            <a:r>
              <a:rPr lang="ru-RU" sz="1100" dirty="0"/>
              <a:t>Если срок службы оборудования — десять лет, а оборудование стоит 150 тыс. долл., то ежегодные амортизационные отчисления составят 15 тыс. долл. (это самый простой ме­тод расчета, как вы поняли). А если бы фирма </a:t>
            </a:r>
            <a:r>
              <a:rPr lang="en-US" sz="1100" i="1" dirty="0"/>
              <a:t>Hot Dog Ventures</a:t>
            </a:r>
            <a:r>
              <a:rPr lang="en-US" sz="1100" dirty="0"/>
              <a:t> </a:t>
            </a:r>
            <a:r>
              <a:rPr lang="ru-RU" sz="1100" dirty="0"/>
              <a:t>являлась собственником магазина, то ей бы пришлось рассчитывать амортизацию и для помещений</a:t>
            </a:r>
            <a:r>
              <a:rPr lang="ru-RU" sz="1100" dirty="0" smtClean="0"/>
              <a:t>.</a:t>
            </a:r>
            <a:endParaRPr lang="ru-RU" sz="1100" dirty="0"/>
          </a:p>
        </p:txBody>
      </p:sp>
      <p:sp>
        <p:nvSpPr>
          <p:cNvPr id="12" name="Объект 11"/>
          <p:cNvSpPr>
            <a:spLocks noGrp="1"/>
          </p:cNvSpPr>
          <p:nvPr>
            <p:ph sz="half" idx="2"/>
          </p:nvPr>
        </p:nvSpPr>
        <p:spPr>
          <a:xfrm>
            <a:off x="5076056" y="1988840"/>
            <a:ext cx="4032448" cy="4752528"/>
          </a:xfrm>
        </p:spPr>
        <p:txBody>
          <a:bodyPr>
            <a:noAutofit/>
          </a:bodyPr>
          <a:lstStyle/>
          <a:p>
            <a:pPr algn="just"/>
            <a:r>
              <a:rPr lang="ru-RU" sz="1100" dirty="0"/>
              <a:t>Сумма всех перечисленных издержек называется операционными расходами (строка 9). Чистый доход представляет собой чистую выручку за вычетом операционных издержек (строка 1 минус строка 9). Как вы думаете, мы учли все издержки производства? Не совсем. В строке 11 приведены процентные выплаты по ссуде размером в 100 тыс. долл. Их мы назовем издержками использования заемного капитала. Несмотря на то что это постоянные издержки, их обычно отличают от остальных постоянных издержек. Налоги в национальный и местный бюджеты, такие как налог на собственность, также выделяют в отдельную статью расходов. После вычитания строк 11 и 12 получается 55 тыс. долл., которые и составляют прибыль до уплаты налогов. Как мы с ней поступим? Примерно 18 тыс. долл. отчислим в федеральный бюджет в виде корпоративного налога на прибыль. Остается 37 тыс. долл. прибыли после уплаты налогов. После выплаты дивидендов по обыкновенным акциям в размере 15 тыс. долл. остается 22 тыс. долл. — это и есть полу­ченная предприятием чистая прибыль. Отметим, что прибыль представляет окончатель­ный результат вычитания издержек из выручки</a:t>
            </a:r>
            <a:r>
              <a:rPr lang="ru-RU" sz="1100" dirty="0" smtClean="0"/>
              <a:t>.</a:t>
            </a:r>
            <a:endParaRPr lang="ru-RU" sz="1100" dirty="0"/>
          </a:p>
        </p:txBody>
      </p:sp>
      <p:pic>
        <p:nvPicPr>
          <p:cNvPr id="9" name="Рисунок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1520" y="2132856"/>
            <a:ext cx="5173166" cy="3960440"/>
          </a:xfrm>
          <a:prstGeom prst="rect">
            <a:avLst/>
          </a:prstGeom>
        </p:spPr>
      </p:pic>
      <p:sp>
        <p:nvSpPr>
          <p:cNvPr id="5" name="TextBox 4"/>
          <p:cNvSpPr txBox="1"/>
          <p:nvPr/>
        </p:nvSpPr>
        <p:spPr>
          <a:xfrm>
            <a:off x="2195736" y="6237312"/>
            <a:ext cx="914033" cy="369332"/>
          </a:xfrm>
          <a:prstGeom prst="rect">
            <a:avLst/>
          </a:prstGeom>
          <a:noFill/>
        </p:spPr>
        <p:txBody>
          <a:bodyPr wrap="none" rtlCol="0">
            <a:spAutoFit/>
          </a:bodyPr>
          <a:lstStyle/>
          <a:p>
            <a:r>
              <a:rPr lang="ru-RU" dirty="0" smtClean="0"/>
              <a:t>Табл.5</a:t>
            </a:r>
            <a:endParaRPr lang="ru-RU" dirty="0"/>
          </a:p>
        </p:txBody>
      </p:sp>
    </p:spTree>
    <p:extLst>
      <p:ext uri="{BB962C8B-B14F-4D97-AF65-F5344CB8AC3E}">
        <p14:creationId xmlns:p14="http://schemas.microsoft.com/office/powerpoint/2010/main" xmlns="" val="276505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229600" cy="641226"/>
          </a:xfrm>
        </p:spPr>
        <p:txBody>
          <a:bodyPr>
            <a:normAutofit/>
          </a:bodyPr>
          <a:lstStyle/>
          <a:p>
            <a:r>
              <a:rPr lang="ru-RU" sz="3200" dirty="0">
                <a:effectLst/>
              </a:rPr>
              <a:t>БАЛАНС ПРЕДПРИЯТИЯ</a:t>
            </a:r>
            <a:endParaRPr lang="ru-RU" sz="3200" dirty="0"/>
          </a:p>
        </p:txBody>
      </p:sp>
      <p:sp>
        <p:nvSpPr>
          <p:cNvPr id="3" name="Объект 2"/>
          <p:cNvSpPr>
            <a:spLocks noGrp="1"/>
          </p:cNvSpPr>
          <p:nvPr>
            <p:ph idx="1"/>
          </p:nvPr>
        </p:nvSpPr>
        <p:spPr>
          <a:xfrm>
            <a:off x="457200" y="980728"/>
            <a:ext cx="8363272" cy="5688632"/>
          </a:xfrm>
        </p:spPr>
        <p:txBody>
          <a:bodyPr>
            <a:normAutofit fontScale="47500" lnSpcReduction="20000"/>
          </a:bodyPr>
          <a:lstStyle/>
          <a:p>
            <a:pPr algn="just"/>
            <a:r>
              <a:rPr lang="ru-RU" dirty="0"/>
              <a:t>В бухгалтерской отчетности отражены не только прибыли и убытки, представляющие собой движущие силы экономики. Среди отчетной документации важное место занимает баланс — двусторонняя таблица, характеризующая финансовое состояние предприятия на определенный период. Собственно говоря, баланс показывает, чего стоит предприятие, индивид или страна в какой-то конкретный день. В левой колонке находятся данные об </a:t>
            </a:r>
            <a:r>
              <a:rPr lang="ru-RU" b="1" dirty="0"/>
              <a:t>активах </a:t>
            </a:r>
            <a:r>
              <a:rPr lang="ru-RU" dirty="0"/>
              <a:t>(хозяйственные средства или права на них). А вот правая часть состоит из двух разделов — </a:t>
            </a:r>
            <a:r>
              <a:rPr lang="ru-RU" b="1" dirty="0" smtClean="0"/>
              <a:t>пассивов</a:t>
            </a:r>
            <a:r>
              <a:rPr lang="ru-RU" dirty="0" smtClean="0"/>
              <a:t>(денежные средства и обязательства предприятия) и </a:t>
            </a:r>
            <a:r>
              <a:rPr lang="ru-RU" b="1" dirty="0" smtClean="0"/>
              <a:t>собственного капитала</a:t>
            </a:r>
            <a:r>
              <a:rPr lang="ru-RU" dirty="0" smtClean="0"/>
              <a:t>(чистая ценность, разность активов и пассивов).</a:t>
            </a:r>
            <a:endParaRPr lang="ru-RU" dirty="0"/>
          </a:p>
          <a:p>
            <a:pPr algn="just"/>
            <a:r>
              <a:rPr lang="ru-RU" dirty="0"/>
              <a:t>Обратите внимание на важное отличие между отчетом о прибылях и убытках и ба­лансом, которые отличаются так же, как отличается статика от динамики. С помощью статического показателя мы можем измерять, например, уровень воды в озере, а в нашем случае — стоимость компании в денежном выражении. С помощью динамического по­казателя мы можем измерить изменение интересующей нас переменной за определен­ное время, как, например, поток воды в реке, а в нашем случае — это денежные потоки компании: поступления или расходы. </a:t>
            </a:r>
            <a:r>
              <a:rPr lang="ru-RU" i="1" dirty="0"/>
              <a:t>Отчет о прибылях и убытках фиксирует денежные поступления и расходы предприятия, тогда как баланс выявляет активы и обязательства на конец финансового года.</a:t>
            </a:r>
            <a:endParaRPr lang="ru-RU" dirty="0"/>
          </a:p>
          <a:p>
            <a:pPr algn="just"/>
            <a:r>
              <a:rPr lang="ru-RU" dirty="0" smtClean="0"/>
              <a:t>Основным </a:t>
            </a:r>
            <a:r>
              <a:rPr lang="ru-RU" dirty="0"/>
              <a:t>условием баланса является равенство активов и суммы общих обязательств и собственного капитала.</a:t>
            </a:r>
          </a:p>
          <a:p>
            <a:pPr algn="just"/>
            <a:r>
              <a:rPr lang="ru-RU" b="1" dirty="0">
                <a:solidFill>
                  <a:schemeClr val="accent1"/>
                </a:solidFill>
              </a:rPr>
              <a:t>Общие активы = общие обязательства + собственный капитал.</a:t>
            </a:r>
          </a:p>
          <a:p>
            <a:r>
              <a:rPr lang="ru-RU" dirty="0"/>
              <a:t>Отсюда мы можем найти чистую стоимость предприятия.</a:t>
            </a:r>
          </a:p>
          <a:p>
            <a:r>
              <a:rPr lang="ru-RU" b="1" dirty="0">
                <a:solidFill>
                  <a:schemeClr val="accent1"/>
                </a:solidFill>
              </a:rPr>
              <a:t>Собственный капитал = активы - обязательства.</a:t>
            </a:r>
          </a:p>
          <a:p>
            <a:pPr algn="just"/>
            <a:r>
              <a:rPr lang="ru-RU" dirty="0"/>
              <a:t>Изучим табл. </a:t>
            </a:r>
            <a:r>
              <a:rPr lang="ru-RU" dirty="0" smtClean="0"/>
              <a:t>6</a:t>
            </a:r>
            <a:r>
              <a:rPr lang="ru-RU" dirty="0"/>
              <a:t>, которая представляет обыкновенный баланс, в данном случае — ба­ланс компании </a:t>
            </a:r>
            <a:r>
              <a:rPr lang="en-US" i="1" dirty="0"/>
              <a:t>Hot Dog Ventures</a:t>
            </a:r>
            <a:r>
              <a:rPr lang="ru-RU" i="1" dirty="0"/>
              <a:t>.</a:t>
            </a:r>
            <a:r>
              <a:rPr lang="ru-RU" dirty="0"/>
              <a:t> В левой части представлены активы, в правой — обя­зательства и собственный капитал. Ячейка, соответствующая собственному капиталу, специально оставлена незаполненной, так как единственным значением, которое соответ­ствовало бы условию баланса, выступает сумма в 200 тыс. долл. </a:t>
            </a:r>
            <a:r>
              <a:rPr lang="ru-RU" i="1" dirty="0"/>
              <a:t>Суммы (валюта) правой и левой частей баланса должны быть всегда одинаковыми, так как собственный капи­тал —  это разность активов и обязательств.</a:t>
            </a:r>
            <a:endParaRPr lang="ru-RU" dirty="0"/>
          </a:p>
        </p:txBody>
      </p:sp>
    </p:spTree>
    <p:extLst>
      <p:ext uri="{BB962C8B-B14F-4D97-AF65-F5344CB8AC3E}">
        <p14:creationId xmlns:p14="http://schemas.microsoft.com/office/powerpoint/2010/main" xmlns="" val="283499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p:cNvSpPr>
            <a:spLocks noGrp="1"/>
          </p:cNvSpPr>
          <p:nvPr>
            <p:ph idx="1"/>
          </p:nvPr>
        </p:nvSpPr>
        <p:spPr>
          <a:xfrm>
            <a:off x="395536" y="0"/>
            <a:ext cx="8363272" cy="2060848"/>
          </a:xfrm>
        </p:spPr>
        <p:txBody>
          <a:bodyPr>
            <a:normAutofit fontScale="55000" lnSpcReduction="20000"/>
          </a:bodyPr>
          <a:lstStyle/>
          <a:p>
            <a:pPr algn="just"/>
            <a:r>
              <a:rPr lang="ru-RU" dirty="0" smtClean="0"/>
              <a:t>Изучим </a:t>
            </a:r>
            <a:r>
              <a:rPr lang="ru-RU" dirty="0"/>
              <a:t>табл. </a:t>
            </a:r>
            <a:r>
              <a:rPr lang="ru-RU" dirty="0" smtClean="0"/>
              <a:t>6</a:t>
            </a:r>
            <a:r>
              <a:rPr lang="ru-RU" dirty="0"/>
              <a:t>, которая представляет обыкновенный баланс, в данном случае — ба­ланс компании </a:t>
            </a:r>
            <a:r>
              <a:rPr lang="en-US" i="1" dirty="0"/>
              <a:t>Hot Dog Ventures</a:t>
            </a:r>
            <a:r>
              <a:rPr lang="ru-RU" i="1" dirty="0"/>
              <a:t>.</a:t>
            </a:r>
            <a:r>
              <a:rPr lang="ru-RU" dirty="0"/>
              <a:t> В левой части представлены активы, в правой — обя­зательства и собственный капитал. Ячейка, соответствующая собственному капиталу, специально оставлена незаполненной, так как единственным значением, которое соответ­ствовало бы условию баланса, выступает сумма в 200 тыс. долл. </a:t>
            </a:r>
            <a:r>
              <a:rPr lang="ru-RU" i="1" dirty="0"/>
              <a:t>Суммы (валюта) правой и левой частей баланса должны быть всегда одинаковыми, так как собственный капи­тал —  это разность активов и обязательств.</a:t>
            </a:r>
            <a:endParaRPr lang="ru-RU" dirty="0"/>
          </a:p>
        </p:txBody>
      </p:sp>
      <p:pic>
        <p:nvPicPr>
          <p:cNvPr id="5" name="Объект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55576" y="2492896"/>
            <a:ext cx="7499176" cy="4236692"/>
          </a:xfrm>
          <a:prstGeom prst="rect">
            <a:avLst/>
          </a:prstGeom>
        </p:spPr>
      </p:pic>
      <p:sp>
        <p:nvSpPr>
          <p:cNvPr id="6" name="TextBox 5"/>
          <p:cNvSpPr txBox="1"/>
          <p:nvPr/>
        </p:nvSpPr>
        <p:spPr>
          <a:xfrm>
            <a:off x="3563888" y="2060848"/>
            <a:ext cx="914033" cy="369332"/>
          </a:xfrm>
          <a:prstGeom prst="rect">
            <a:avLst/>
          </a:prstGeom>
          <a:noFill/>
        </p:spPr>
        <p:txBody>
          <a:bodyPr wrap="none" rtlCol="0">
            <a:spAutoFit/>
          </a:bodyPr>
          <a:lstStyle/>
          <a:p>
            <a:r>
              <a:rPr lang="ru-RU" dirty="0" smtClean="0"/>
              <a:t>Табл.6</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half" idx="1"/>
          </p:nvPr>
        </p:nvSpPr>
        <p:spPr>
          <a:xfrm>
            <a:off x="457200" y="188641"/>
            <a:ext cx="8435280" cy="2232247"/>
          </a:xfrm>
        </p:spPr>
        <p:txBody>
          <a:bodyPr>
            <a:noAutofit/>
          </a:bodyPr>
          <a:lstStyle/>
          <a:p>
            <a:pPr algn="just"/>
            <a:r>
              <a:rPr lang="ru-RU" sz="1200" dirty="0"/>
              <a:t>Для наглядности сделаем допущение, что хот-догов испортилось на сумму 40 тыс. долл. Бухгалтер скажет: "Общие активы уменьшились на 40 тыс. долл.; обязательства не изме­нились. Из этого следует, что собственный капитал уменьшился на 40 тыс. долл., и мне не остается ничего другого, как считать его равным не 200 тыс. долл., а 160 тыс. долл.” Именно так бухгалтеры подводят баланс.</a:t>
            </a:r>
          </a:p>
          <a:p>
            <a:r>
              <a:rPr lang="ru-RU" sz="1200" dirty="0"/>
              <a:t>Подведем итог нашим рассуждениям и сформулируем кратко принципы бухгалтер­ского учета.</a:t>
            </a:r>
          </a:p>
          <a:p>
            <a:pPr lvl="0" algn="just"/>
            <a:r>
              <a:rPr lang="ru-RU" sz="1200" b="1" dirty="0"/>
              <a:t>Отчет о прибылях и убытках содержит данные о денежном потоке, т.е. изменения в объеме продажи товаров, выручке, издержках, произошедших в течение года или отчетного периода. В этом документе отражаются приток и отток денежных средств.</a:t>
            </a:r>
          </a:p>
          <a:p>
            <a:pPr algn="just"/>
            <a:r>
              <a:rPr lang="ru-RU" sz="1200" dirty="0"/>
              <a:t>Баланс представляет собой "фотоснимок" финансового состояния предприятия. Он срод­ни измерению объема воды в озере. Основные составляющие баланса — активы, обяза­тельства и собственный капитал.</a:t>
            </a:r>
          </a:p>
        </p:txBody>
      </p:sp>
      <p:pic>
        <p:nvPicPr>
          <p:cNvPr id="5" name="Объект 4"/>
          <p:cNvPicPr>
            <a:picLocks noGrp="1" noChangeAspect="1"/>
          </p:cNvPicPr>
          <p:nvPr>
            <p:ph sz="half" idx="2"/>
          </p:nvPr>
        </p:nvPicPr>
        <p:blipFill>
          <a:blip r:embed="rId2" cstate="print">
            <a:extLst>
              <a:ext uri="{28A0092B-C50C-407E-A947-70E740481C1C}">
                <a14:useLocalDpi xmlns:a14="http://schemas.microsoft.com/office/drawing/2010/main" xmlns="" val="0"/>
              </a:ext>
            </a:extLst>
          </a:blip>
          <a:stretch>
            <a:fillRect/>
          </a:stretch>
        </p:blipFill>
        <p:spPr>
          <a:xfrm>
            <a:off x="1259632" y="2492896"/>
            <a:ext cx="7499176" cy="4236692"/>
          </a:xfrm>
        </p:spPr>
      </p:pic>
      <p:sp>
        <p:nvSpPr>
          <p:cNvPr id="4" name="TextBox 3"/>
          <p:cNvSpPr txBox="1"/>
          <p:nvPr/>
        </p:nvSpPr>
        <p:spPr>
          <a:xfrm>
            <a:off x="179512" y="2564904"/>
            <a:ext cx="914033" cy="369332"/>
          </a:xfrm>
          <a:prstGeom prst="rect">
            <a:avLst/>
          </a:prstGeom>
          <a:noFill/>
        </p:spPr>
        <p:txBody>
          <a:bodyPr wrap="none" rtlCol="0">
            <a:spAutoFit/>
          </a:bodyPr>
          <a:lstStyle/>
          <a:p>
            <a:r>
              <a:rPr lang="ru-RU" dirty="0" smtClean="0"/>
              <a:t>Табл.6</a:t>
            </a:r>
            <a:endParaRPr lang="ru-RU" dirty="0"/>
          </a:p>
        </p:txBody>
      </p:sp>
    </p:spTree>
    <p:extLst>
      <p:ext uri="{BB962C8B-B14F-4D97-AF65-F5344CB8AC3E}">
        <p14:creationId xmlns:p14="http://schemas.microsoft.com/office/powerpoint/2010/main" xmlns="" val="265673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Екатерина\AppData\Local\Microsoft\Windows\Temporary Internet Files\Content.IE5\3SDNYRFA\MC900378893[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4653136"/>
            <a:ext cx="1556418" cy="172819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Заголовок 1"/>
          <p:cNvSpPr>
            <a:spLocks noGrp="1"/>
          </p:cNvSpPr>
          <p:nvPr>
            <p:ph type="title"/>
          </p:nvPr>
        </p:nvSpPr>
        <p:spPr>
          <a:xfrm>
            <a:off x="457200" y="267494"/>
            <a:ext cx="8229600" cy="569218"/>
          </a:xfrm>
        </p:spPr>
        <p:txBody>
          <a:bodyPr>
            <a:noAutofit/>
          </a:bodyPr>
          <a:lstStyle/>
          <a:p>
            <a:r>
              <a:rPr lang="ru-RU" sz="3200" dirty="0">
                <a:effectLst/>
              </a:rPr>
              <a:t>Принципы бухгалтерского учета</a:t>
            </a:r>
            <a:endParaRPr lang="ru-RU" sz="3200" dirty="0"/>
          </a:p>
        </p:txBody>
      </p:sp>
      <p:sp>
        <p:nvSpPr>
          <p:cNvPr id="3" name="Объект 2"/>
          <p:cNvSpPr>
            <a:spLocks noGrp="1"/>
          </p:cNvSpPr>
          <p:nvPr>
            <p:ph idx="1"/>
          </p:nvPr>
        </p:nvSpPr>
        <p:spPr>
          <a:xfrm>
            <a:off x="539552" y="1025352"/>
            <a:ext cx="8460432" cy="5832648"/>
          </a:xfrm>
        </p:spPr>
        <p:txBody>
          <a:bodyPr>
            <a:normAutofit/>
          </a:bodyPr>
          <a:lstStyle/>
          <a:p>
            <a:pPr algn="just"/>
            <a:r>
              <a:rPr lang="ru-RU" sz="1200" dirty="0"/>
              <a:t>Посмотрев на табл. </a:t>
            </a:r>
            <a:r>
              <a:rPr lang="ru-RU" sz="1200" dirty="0" smtClean="0"/>
              <a:t>6 </a:t>
            </a:r>
            <a:r>
              <a:rPr lang="ru-RU" sz="1200" dirty="0"/>
              <a:t>или на наш баланс, вы, наверняка, захотите узнать: как опреде­ляется денежная стоимость различных его статей? Откуда бухгалтера знают, что обору­дование стоит 100 тыс. долл</a:t>
            </a:r>
            <a:r>
              <a:rPr lang="ru-RU" sz="1200" dirty="0" smtClean="0"/>
              <a:t>.?</a:t>
            </a:r>
          </a:p>
          <a:p>
            <a:pPr algn="just"/>
            <a:endParaRPr lang="ru-RU" sz="1200" dirty="0"/>
          </a:p>
          <a:p>
            <a:pPr algn="just"/>
            <a:r>
              <a:rPr lang="ru-RU" sz="1200" dirty="0"/>
              <a:t>А дело в том, что бухгалтерский учет строится на ряде общих принципов, принятых в международной практике, которыми и пользуются бухгалтера, чтобы ответить на по­добные вопросы. Одним из таких принципов является то, что цифра, помещенная напро­тив статьи, отражает ее </a:t>
            </a:r>
            <a:r>
              <a:rPr lang="ru-RU" sz="1200" i="1" dirty="0"/>
              <a:t>первоначальную стоимость.</a:t>
            </a:r>
            <a:r>
              <a:rPr lang="ru-RU" sz="1200" dirty="0"/>
              <a:t> Это понятие отличается от трактовки “ценности" экономистами-теоретиками, но об этом — в следующей главе. Например, запа­сы булочек для хот-догов оцениваются на основе той цены, по которой они были куплены. Учетная стоимость основных средств, таких как оборудование или здание, определяется по цене покупки (согласно принципу первоначальной стоимости). При оценке средств производства, купленных некоторое время назад, из первоначальной стоимости вычита­ются амортизационные отчисления, показывающие степень износа. Бухгалтера пользу­ются методом первоначальной стоимости, поскольку он позволяет производить оценку объективно и, кроме того, легко поддается проверке</a:t>
            </a:r>
            <a:r>
              <a:rPr lang="ru-RU" sz="1200" dirty="0" smtClean="0"/>
              <a:t>.</a:t>
            </a:r>
          </a:p>
          <a:p>
            <a:pPr algn="just"/>
            <a:endParaRPr lang="ru-RU" sz="1200" dirty="0"/>
          </a:p>
          <a:p>
            <a:pPr algn="just"/>
            <a:r>
              <a:rPr lang="ru-RU" sz="1200" dirty="0"/>
              <a:t>Как явствует из табл. </a:t>
            </a:r>
            <a:r>
              <a:rPr lang="ru-RU" sz="1200" dirty="0" smtClean="0"/>
              <a:t>6</a:t>
            </a:r>
            <a:r>
              <a:rPr lang="ru-RU" sz="1200" dirty="0"/>
              <a:t>, текущие активы ликвидны, поскольку превращаются в на­личность в течение года, тогда как постоянные активы представлены средствами произ­водства, землей и т.д. Сущность большей части статей очевидна. Если это денежные средс­тва, то они состоят из монет, банкнот и средств на банковских счетах. В действительности, это единственный вид активов, чью стоимость не надо оценивать, она и так понятна</a:t>
            </a:r>
            <a:r>
              <a:rPr lang="ru-RU" sz="1200" dirty="0" smtClean="0"/>
              <a:t>.</a:t>
            </a:r>
          </a:p>
          <a:p>
            <a:pPr algn="just"/>
            <a:endParaRPr lang="ru-RU" sz="1200" dirty="0"/>
          </a:p>
          <a:p>
            <a:pPr algn="just"/>
            <a:r>
              <a:rPr lang="ru-RU" sz="1200" dirty="0"/>
              <a:t>Теперь взглянем на обязательства: кредиторская задолженность и векселя представля­ют собой средства, которые предприятие должно за купленные товары. Облигации сим­волизируют собой долгосрочные займы и обращаются на рынке ценных бумаг. Последняя статья баланса — собственный или акционерный капитал — представляет собой активы, оцененные по первоначальной стоимости, за вычетом обязательств компании. В нашем примере собственный капитал составляет 200 тыс. долл.</a:t>
            </a:r>
          </a:p>
        </p:txBody>
      </p:sp>
    </p:spTree>
    <p:extLst>
      <p:ext uri="{BB962C8B-B14F-4D97-AF65-F5344CB8AC3E}">
        <p14:creationId xmlns:p14="http://schemas.microsoft.com/office/powerpoint/2010/main" xmlns="" val="18613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584" y="260648"/>
            <a:ext cx="7239000" cy="997296"/>
          </a:xfrm>
        </p:spPr>
        <p:txBody>
          <a:bodyPr/>
          <a:lstStyle/>
          <a:p>
            <a:r>
              <a:rPr lang="ru-RU" dirty="0">
                <a:effectLst/>
              </a:rPr>
              <a:t>АЛЬТЕРНАТИВНЫЕ ИЗДЕРЖКИ</a:t>
            </a:r>
            <a:endParaRPr lang="ru-RU" dirty="0"/>
          </a:p>
        </p:txBody>
      </p:sp>
      <p:sp>
        <p:nvSpPr>
          <p:cNvPr id="3" name="Текст 2"/>
          <p:cNvSpPr>
            <a:spLocks noGrp="1"/>
          </p:cNvSpPr>
          <p:nvPr>
            <p:ph type="body" idx="1"/>
          </p:nvPr>
        </p:nvSpPr>
        <p:spPr>
          <a:xfrm>
            <a:off x="395536" y="1124744"/>
            <a:ext cx="8367464" cy="2808312"/>
          </a:xfrm>
        </p:spPr>
        <p:txBody>
          <a:bodyPr>
            <a:normAutofit fontScale="85000" lnSpcReduction="10000"/>
          </a:bodyPr>
          <a:lstStyle/>
          <a:p>
            <a:pPr algn="just"/>
            <a:r>
              <a:rPr lang="ru-RU" dirty="0" smtClean="0"/>
              <a:t>	В </a:t>
            </a:r>
            <a:r>
              <a:rPr lang="ru-RU" dirty="0"/>
              <a:t>данном разделе мы будем рассматривать издержки в ином аспекте. Для начала вспомним один из постулатов экономической теории, который гласит, что ресурсы по своей сущности ограничены. Дело в том, что всякий раз, когда мы используем тот или иной ресурс одним способом, у нас нет возможности использовать его другими способа­ми. С этим вы встречаетесь в повседневной жизни, поскольку постоянно нужно приду­мывать, как распорядиться своим ограниченным временем и доходами. Пойти в кино или подготовиться к тесту, который состоится наследующей неделе? Совершить путешествие в Мексику или купить автомобиль? Пойти в аспирантуру или начать работать сразу пос­ле колледжа?</a:t>
            </a:r>
          </a:p>
        </p:txBody>
      </p:sp>
      <p:pic>
        <p:nvPicPr>
          <p:cNvPr id="39939" name="Picture 3"/>
          <p:cNvPicPr>
            <a:picLocks noChangeAspect="1" noChangeArrowheads="1"/>
          </p:cNvPicPr>
          <p:nvPr/>
        </p:nvPicPr>
        <p:blipFill>
          <a:blip r:embed="rId2" cstate="print"/>
          <a:srcRect/>
          <a:stretch>
            <a:fillRect/>
          </a:stretch>
        </p:blipFill>
        <p:spPr bwMode="auto">
          <a:xfrm>
            <a:off x="2267744" y="3761656"/>
            <a:ext cx="4608512" cy="3096344"/>
          </a:xfrm>
          <a:prstGeom prst="rect">
            <a:avLst/>
          </a:prstGeom>
          <a:noFill/>
          <a:ln w="9525">
            <a:noFill/>
            <a:miter lim="800000"/>
            <a:headEnd/>
            <a:tailEnd/>
          </a:ln>
        </p:spPr>
      </p:pic>
    </p:spTree>
    <p:extLst>
      <p:ext uri="{BB962C8B-B14F-4D97-AF65-F5344CB8AC3E}">
        <p14:creationId xmlns:p14="http://schemas.microsoft.com/office/powerpoint/2010/main" xmlns="" val="6898705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4"/>
          <p:cNvSpPr>
            <a:spLocks noGrp="1"/>
          </p:cNvSpPr>
          <p:nvPr>
            <p:ph sz="half" idx="1"/>
          </p:nvPr>
        </p:nvSpPr>
        <p:spPr>
          <a:xfrm>
            <a:off x="107504" y="188640"/>
            <a:ext cx="4680520" cy="6408711"/>
          </a:xfrm>
        </p:spPr>
        <p:txBody>
          <a:bodyPr>
            <a:normAutofit fontScale="47500" lnSpcReduction="20000"/>
          </a:bodyPr>
          <a:lstStyle/>
          <a:p>
            <a:pPr algn="just"/>
            <a:r>
              <a:rPr lang="ru-RU" dirty="0"/>
              <a:t>В любом из этих случаев ваш выбор в пользу одного варианта повлечет за собой отказ от другого. Эта упущенная альтернативная возможность реализуется в понятии альтер­нативных </a:t>
            </a:r>
            <a:r>
              <a:rPr lang="ru-RU" dirty="0" smtClean="0"/>
              <a:t>издержек. </a:t>
            </a:r>
            <a:r>
              <a:rPr lang="ru-RU" dirty="0"/>
              <a:t>Издержки посе­щения кинотеатра вместо учебы в долларовом эквиваленте составляют стоимость биле­та, тогда как альтернативные издержки включают возможность получить более высокую оценку на экзамене. Альтернативные издержки решения охватывают все его последствия, независимо от того, можно ли их оценить в денежном выражении или нет.</a:t>
            </a:r>
          </a:p>
          <a:p>
            <a:pPr algn="just"/>
            <a:r>
              <a:rPr lang="ru-RU" i="1" dirty="0"/>
              <a:t>Принятие решения всегда связано с альтернативными издержками, поскольку выбор одного из вариантов означает отказ от остальных вариантов, так как мир наш несовершенен и ресурсы в нем ограничены. Альтернативные издержки — это издержки производства товаров и услуг, рав­ные стоимости наилучшей упущенной возможности использования затраченных на их создание факторов производства.</a:t>
            </a:r>
          </a:p>
          <a:p>
            <a:pPr algn="just"/>
            <a:r>
              <a:rPr lang="ru-RU" dirty="0"/>
              <a:t>Одним из показательных примеров альтернативных издержек является стоимость обучения в колледже. Предположим, вы поступили в государственный университет в 2003 году, и общие издержки обучения, покупки книг и проезда составили примерно 6000 долл. в год. Значит ли это, что 6000 долл. составляют альтернативные издержки обу­чения в вузе? Отнюдь! Кроме этого, необходимо еще включить </a:t>
            </a:r>
            <a:r>
              <a:rPr lang="ru-RU" i="1" dirty="0"/>
              <a:t>альтернативную стои­мость времени</a:t>
            </a:r>
            <a:r>
              <a:rPr lang="ru-RU" dirty="0"/>
              <a:t>, потраченного на учебу. Если бы вы в этом году работали полный рабо­чий день, то получали бы среднюю для 19-летнего выпускника средней школы зарплату в размере 22 тыс. долл. Отсюда мы уже можем найти альтернативные издержки обучения в колледже, если сложим понесенные вами расходы и упущенные доходы. Подсчитаем: 6000 долл. + 22 000 долл. = 28 000 долл. Значит, альтернативные издержки в данном </a:t>
            </a:r>
            <a:r>
              <a:rPr lang="ru-RU" dirty="0" smtClean="0"/>
              <a:t>случае </a:t>
            </a:r>
            <a:r>
              <a:rPr lang="ru-RU" dirty="0"/>
              <a:t>равны 28 тыс. долл., а не 6000 долл. в </a:t>
            </a:r>
            <a:r>
              <a:rPr lang="ru-RU" dirty="0" smtClean="0"/>
              <a:t>год</a:t>
            </a:r>
          </a:p>
          <a:p>
            <a:endParaRPr lang="ru-RU" dirty="0"/>
          </a:p>
        </p:txBody>
      </p:sp>
      <p:sp>
        <p:nvSpPr>
          <p:cNvPr id="6" name="Объект 5"/>
          <p:cNvSpPr>
            <a:spLocks noGrp="1"/>
          </p:cNvSpPr>
          <p:nvPr>
            <p:ph sz="half" idx="2"/>
          </p:nvPr>
        </p:nvSpPr>
        <p:spPr>
          <a:xfrm>
            <a:off x="4499992" y="188640"/>
            <a:ext cx="4536504" cy="6408711"/>
          </a:xfrm>
        </p:spPr>
        <p:txBody>
          <a:bodyPr>
            <a:normAutofit fontScale="47500" lnSpcReduction="20000"/>
          </a:bodyPr>
          <a:lstStyle/>
          <a:p>
            <a:pPr algn="just"/>
            <a:r>
              <a:rPr lang="ru-RU" dirty="0"/>
              <a:t>Что касается экономических субъектов, то они в своей деятельности непосредственно сталкиваются с альтернативными издержками. Возникает вопрос: все ли альтернативные издержки представлены в отчете о прибылях и убытках? Не обязательно. В принципе, в бухгалтерской отчетности указываются только те сделки, в которых деньги действительно меняют владельца. Экономисты-теоретики, наоборот, всегда стремятся припод­нять покров тайны и разобраться с тем, что скрыто за денежными потоками, измерить ис­тинные </a:t>
            </a:r>
            <a:r>
              <a:rPr lang="ru-RU" i="1" dirty="0"/>
              <a:t>ресурсные издержки</a:t>
            </a:r>
            <a:r>
              <a:rPr lang="ru-RU" dirty="0"/>
              <a:t> экономической деятельности. Экономисты, в свою очередь, учитывают все издержки, независимо от того, имеют они денежное выражение или нет.</a:t>
            </a:r>
            <a:endParaRPr lang="ru-RU" dirty="0" smtClean="0"/>
          </a:p>
          <a:p>
            <a:pPr algn="just"/>
            <a:r>
              <a:rPr lang="ru-RU" dirty="0" smtClean="0"/>
              <a:t>Существует </a:t>
            </a:r>
            <a:r>
              <a:rPr lang="ru-RU" dirty="0"/>
              <a:t>несколько важных видов альтернативных издержек, о которых не указы­вают в отчете о доходах. Например, в малом бизнесе, когда все члены семьи работают, нередки ситуации, когда эта работа не оплачивается и соответственно не учитывается как издержки. Не включаются в отчет и утраченные процентные выплаты на капитал, вложенный собственниками в предприятие. Также не учитываются издержки, связанные с загрязнением окружающей среды, например выбросы предприятиями ядовитых ве­ществ. Но с экономической точки зрения эти издержки нужно принимать во внимание, так как они оказывают влияние на экономику.</a:t>
            </a:r>
          </a:p>
          <a:p>
            <a:pPr algn="just"/>
            <a:r>
              <a:rPr lang="ru-RU" dirty="0"/>
              <a:t>Давайте рассмотрим понятие альтернативных издержек на примере деятельности на­шей компании </a:t>
            </a:r>
            <a:r>
              <a:rPr lang="en-US" i="1" dirty="0"/>
              <a:t>Hot Dog Ventures</a:t>
            </a:r>
            <a:r>
              <a:rPr lang="ru-RU" i="1" dirty="0"/>
              <a:t>,</a:t>
            </a:r>
            <a:r>
              <a:rPr lang="ru-RU" dirty="0"/>
              <a:t> в частности работы ее владельца. Хозяин компании ведет дела шестьдесят часов в неделю, однако не получает за это зарплату в обычном понима­нии этого слова. Если мы посмотрим на табл. 7.5, то увидим, что в конце года предприятие имело прибыль в размере 22 тыс. долл. В общем-то, неплохо для начинающей компании.</a:t>
            </a:r>
          </a:p>
          <a:p>
            <a:endParaRPr lang="ru-RU" dirty="0"/>
          </a:p>
        </p:txBody>
      </p:sp>
    </p:spTree>
    <p:extLst>
      <p:ext uri="{BB962C8B-B14F-4D97-AF65-F5344CB8AC3E}">
        <p14:creationId xmlns:p14="http://schemas.microsoft.com/office/powerpoint/2010/main" xmlns="" val="291656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2708920"/>
            <a:ext cx="8445624" cy="576064"/>
          </a:xfrm>
        </p:spPr>
        <p:txBody>
          <a:bodyPr>
            <a:noAutofit/>
          </a:bodyPr>
          <a:lstStyle/>
          <a:p>
            <a:r>
              <a:rPr lang="ru-RU" sz="3200" dirty="0"/>
              <a:t>АЛЬТЕРНАТИВНЫЕ ИЗДЕРЖКИ И РЫНКИ</a:t>
            </a:r>
          </a:p>
        </p:txBody>
      </p:sp>
      <p:sp>
        <p:nvSpPr>
          <p:cNvPr id="3" name="Объект 2"/>
          <p:cNvSpPr>
            <a:spLocks noGrp="1"/>
          </p:cNvSpPr>
          <p:nvPr>
            <p:ph sz="half" idx="1"/>
          </p:nvPr>
        </p:nvSpPr>
        <p:spPr>
          <a:xfrm>
            <a:off x="107504" y="116632"/>
            <a:ext cx="8928992" cy="2880319"/>
          </a:xfrm>
        </p:spPr>
        <p:txBody>
          <a:bodyPr>
            <a:noAutofit/>
          </a:bodyPr>
          <a:lstStyle/>
          <a:p>
            <a:pPr algn="just"/>
            <a:r>
              <a:rPr lang="ru-RU" sz="1200" dirty="0"/>
              <a:t>Соответствует ли это действительности? Экономист-теоретик вам скажет, что фактор производства следует оценивать, не учитывая того, кто обладает правом собственности на него. Мы должны принимать затраты труда владельца предприятия за издержки, даже если он и не получает зарплату как таковую — ведь он же получает прибыль. Поскольку владелец компании имеет несколько альтернативных вариантов применения своих спо­собностей, мы обязаны оценить его труд с учетом утраченных возможностей.</a:t>
            </a:r>
          </a:p>
          <a:p>
            <a:pPr algn="just"/>
            <a:r>
              <a:rPr lang="ru-RU" sz="1200" dirty="0"/>
              <a:t>Вполне вероятно, что владелец компании </a:t>
            </a:r>
            <a:r>
              <a:rPr lang="en-US" sz="1200" i="1" dirty="0"/>
              <a:t>Hot Dog Ventures</a:t>
            </a:r>
            <a:r>
              <a:rPr lang="en-US" sz="1200" dirty="0"/>
              <a:t> </a:t>
            </a:r>
            <a:r>
              <a:rPr lang="ru-RU" sz="1200" dirty="0"/>
              <a:t>мог бы найти несложную и интересную работу, за которую получал бы 45 тыс. долл. в год. Эта сумма является аль­тернативными издержками отвергнутого заработка, в связи с тем, что владелец фирмы сделал выбор в пользу мелкого бизнеса, где он — неоплачиваемый собственник, а не дру­гой фирмы, в которой он стал бы наемным работником.</a:t>
            </a:r>
          </a:p>
          <a:p>
            <a:pPr algn="just"/>
            <a:r>
              <a:rPr lang="ru-RU" sz="1200" dirty="0"/>
              <a:t>Подсчитаем реальную прибыль компании </a:t>
            </a:r>
            <a:r>
              <a:rPr lang="en-US" sz="1200" i="1" dirty="0"/>
              <a:t>Hot Dog Ventures</a:t>
            </a:r>
            <a:r>
              <a:rPr lang="ru-RU" sz="1200" i="1" dirty="0"/>
              <a:t>.</a:t>
            </a:r>
            <a:r>
              <a:rPr lang="ru-RU" sz="1200" dirty="0"/>
              <a:t> Из 22 тыс. долл. прибыли, суммы указанной в отчете, вычтем 45 тыс. долл. альтернативных издержек. В результа­те — чистый </a:t>
            </a:r>
            <a:r>
              <a:rPr lang="ru-RU" sz="1200" i="1" dirty="0"/>
              <a:t>убыток</a:t>
            </a:r>
            <a:r>
              <a:rPr lang="ru-RU" sz="1200" dirty="0"/>
              <a:t> 23 тыс. долл.! Значит, мнения разошлись: бухгалтер делает вывод, что компания </a:t>
            </a:r>
            <a:r>
              <a:rPr lang="en-US" sz="1200" i="1" dirty="0"/>
              <a:t>Hot Dog Ventures</a:t>
            </a:r>
            <a:r>
              <a:rPr lang="en-US" sz="1200" dirty="0"/>
              <a:t> </a:t>
            </a:r>
            <a:r>
              <a:rPr lang="ru-RU" sz="1200" dirty="0"/>
              <a:t>является экономически эффективной, экономист-теоретик же решит, что предприятие терпит убытки.</a:t>
            </a:r>
          </a:p>
        </p:txBody>
      </p:sp>
      <p:sp>
        <p:nvSpPr>
          <p:cNvPr id="4" name="Объект 3"/>
          <p:cNvSpPr>
            <a:spLocks noGrp="1"/>
          </p:cNvSpPr>
          <p:nvPr>
            <p:ph sz="half" idx="2"/>
          </p:nvPr>
        </p:nvSpPr>
        <p:spPr>
          <a:xfrm>
            <a:off x="107504" y="3429000"/>
            <a:ext cx="8856984" cy="3240360"/>
          </a:xfrm>
        </p:spPr>
        <p:txBody>
          <a:bodyPr>
            <a:normAutofit/>
          </a:bodyPr>
          <a:lstStyle/>
          <a:p>
            <a:pPr algn="just"/>
            <a:r>
              <a:rPr lang="ru-RU" sz="1200" dirty="0"/>
              <a:t>Сейчас вы имеете полное право сказать: “Я совсем запутался. Сначала меня учат, что цена является измерителем истинных общественных издержек на рынке. Сейчас же вы со­общаете, что на самом деле следует применять понятие альтернативных издержек. Я обра­щаюсь к вам, экономисты! Не могли ли бы вы остановиться на чем-нибудь одном?”</a:t>
            </a:r>
          </a:p>
          <a:p>
            <a:pPr algn="just"/>
            <a:r>
              <a:rPr lang="ru-RU" sz="1200" i="1" dirty="0"/>
              <a:t>На самом деле все можно очень просто объяснить: </a:t>
            </a:r>
            <a:r>
              <a:rPr lang="ru-RU" sz="1200" dirty="0"/>
              <a:t>если рынок функционирует пра­вильно, то рыночная цена равна альтернативным издержкам</a:t>
            </a:r>
            <a:r>
              <a:rPr lang="ru-RU" sz="1200" i="1" dirty="0" smtClean="0"/>
              <a:t>.</a:t>
            </a:r>
            <a:r>
              <a:rPr lang="ru-RU" sz="1200" i="1" dirty="0"/>
              <a:t> </a:t>
            </a:r>
            <a:r>
              <a:rPr lang="ru-RU" sz="1200" i="1" dirty="0" smtClean="0"/>
              <a:t>Возьмем</a:t>
            </a:r>
            <a:r>
              <a:rPr lang="ru-RU" sz="1200" i="1" dirty="0"/>
              <a:t>, к примеру, такой товар, как пшеница; он продается и покупается на конкурентном рынке. Если я привезу свою пшеницы на рынок, то потенциальные покупатели мне предложат несколько цен: 2,502 долл., 2,498 долл. и 2,501 долл. за бушель. Так оценили мою пшеницу три мельни­цы. Я выбираю самую высокую цену, а именно 2,502 долл. Альтернативные издержки для данной сделки будут равны стоимости самого лучшего из альтернативных вариантов, т.е. второй наивысшей цене 25,01 долл. Она почти идентична той, которую я выбрал. Со временем, когда рынок достигает состояния совершенной конкуренции, различия в ценовых предложениях становятся все незначительнее, пока вторая по величине цена (по определению, это наши альтернативные издержки) не станет идентична наи­высшей (т.е. рыночной) цене. На конкурентных рынках многочисленные покупатели борются до тех пор, пока цена не устанавливается на уровне наилучшей из доступных альтернатив, т.е. соответствующей альтернативным издержкам.</a:t>
            </a:r>
            <a:endParaRPr lang="ru-RU" sz="1200" dirty="0"/>
          </a:p>
        </p:txBody>
      </p:sp>
    </p:spTree>
    <p:extLst>
      <p:ext uri="{BB962C8B-B14F-4D97-AF65-F5344CB8AC3E}">
        <p14:creationId xmlns:p14="http://schemas.microsoft.com/office/powerpoint/2010/main" xmlns="" val="123014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fade">
                                      <p:cBhvr>
                                        <p:cTn id="2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267494"/>
            <a:ext cx="8568952" cy="713234"/>
          </a:xfrm>
        </p:spPr>
        <p:txBody>
          <a:bodyPr>
            <a:noAutofit/>
          </a:bodyPr>
          <a:lstStyle/>
          <a:p>
            <a:r>
              <a:rPr lang="ru-RU" sz="3200" i="1" dirty="0">
                <a:effectLst/>
              </a:rPr>
              <a:t>Альтернативные издержки за пределами рынков.</a:t>
            </a:r>
            <a:endParaRPr lang="ru-RU" sz="3200" dirty="0"/>
          </a:p>
        </p:txBody>
      </p:sp>
      <p:sp>
        <p:nvSpPr>
          <p:cNvPr id="3" name="Объект 2"/>
          <p:cNvSpPr>
            <a:spLocks noGrp="1"/>
          </p:cNvSpPr>
          <p:nvPr>
            <p:ph sz="half" idx="1"/>
          </p:nvPr>
        </p:nvSpPr>
        <p:spPr>
          <a:xfrm>
            <a:off x="107504" y="1124744"/>
            <a:ext cx="5544616" cy="5400599"/>
          </a:xfrm>
        </p:spPr>
        <p:txBody>
          <a:bodyPr>
            <a:noAutofit/>
          </a:bodyPr>
          <a:lstStyle/>
          <a:p>
            <a:pPr algn="just"/>
            <a:r>
              <a:rPr lang="ru-RU" sz="1200" dirty="0"/>
              <a:t>Понятие альтернативных изде­ржек особенно важно при анализе сделок, которые заключаются за пределами рынка. Как измерить ценность дороги или парка? Услуг здравоохранения или правил безопасности? Даже использование студентами своего свободного времени можно объяснить, применяя понятие “альтернативные издержки”.</a:t>
            </a:r>
          </a:p>
          <a:p>
            <a:pPr lvl="0" algn="just"/>
            <a:r>
              <a:rPr lang="ru-RU" sz="1200" dirty="0"/>
              <a:t>Понятие альтернативных издержек доступно разъяснит вам, почему студенты проводят больше времени у телевизора после экзаменов, а не за неделю до них. Времяпрепровождение у телевизора непосредственно перед экзаменом связано со значительными альтернативными издержками, тогда как другой способ использо­вания времени — повторение пройденного материала — имеет высокую ценность, поскольку позволяет получить хорошую оценку. После экзаменов использование времени связано с меньшими альтернативными издержками.</a:t>
            </a:r>
          </a:p>
          <a:p>
            <a:pPr algn="just"/>
            <a:r>
              <a:rPr lang="ru-RU" sz="1200" dirty="0"/>
              <a:t>Допустим, федеральное правительство принимает решение добывать нефть у по­бережья Калифорнии. Решение вызывает всеобщее негодование. Сторонник это­го решения говорит: “К чему поднимать шум? Здесь прекрасные залежи нефти, и морской воды хватит на всех. Для страны очень выгодно ее добывать”. Однако ре­альные альтернативные издержки могут быть очень высокими. А если еще на пля­жи попадет нефть, то это приведет к сокращению потока туристов на побережье. Такого типа альтернативные издержки с трудом поддаются измерению, но они так же реальны, как и ценность нефти на морском шельфе.</a:t>
            </a:r>
          </a:p>
        </p:txBody>
      </p:sp>
      <p:sp>
        <p:nvSpPr>
          <p:cNvPr id="4" name="Объект 3"/>
          <p:cNvSpPr>
            <a:spLocks noGrp="1"/>
          </p:cNvSpPr>
          <p:nvPr>
            <p:ph sz="half" idx="2"/>
          </p:nvPr>
        </p:nvSpPr>
        <p:spPr>
          <a:xfrm>
            <a:off x="5364088" y="1124744"/>
            <a:ext cx="3744416" cy="5123657"/>
          </a:xfrm>
        </p:spPr>
        <p:txBody>
          <a:bodyPr>
            <a:noAutofit/>
          </a:bodyPr>
          <a:lstStyle/>
          <a:p>
            <a:pPr algn="just"/>
            <a:r>
              <a:rPr lang="ru-RU" sz="1200" i="1" dirty="0"/>
              <a:t>Неизведанные тропы.</a:t>
            </a:r>
            <a:r>
              <a:rPr lang="ru-RU" sz="1200" dirty="0"/>
              <a:t> Альтернативные издержки представляют собой то, чем мы жертвуем при принятии решения. Подумайте, о чем думал Роберт </a:t>
            </a:r>
            <a:r>
              <a:rPr lang="ru-RU" sz="1200" dirty="0" err="1"/>
              <a:t>Фрост</a:t>
            </a:r>
            <a:r>
              <a:rPr lang="ru-RU" sz="1200" dirty="0"/>
              <a:t>, когда написал следующие строки:</a:t>
            </a:r>
          </a:p>
          <a:p>
            <a:pPr marL="64008" indent="0">
              <a:buNone/>
            </a:pPr>
            <a:r>
              <a:rPr lang="ru-RU" sz="1200" i="1" dirty="0" smtClean="0"/>
              <a:t>           </a:t>
            </a:r>
            <a:r>
              <a:rPr lang="ru-RU" sz="1200" i="1" u="sng" dirty="0" smtClean="0"/>
              <a:t>Если </a:t>
            </a:r>
            <a:r>
              <a:rPr lang="ru-RU" sz="1200" i="1" u="sng" dirty="0"/>
              <a:t>две тропы я встречу,</a:t>
            </a:r>
          </a:p>
          <a:p>
            <a:pPr marL="64008" indent="0" algn="just">
              <a:buNone/>
            </a:pPr>
            <a:r>
              <a:rPr lang="ru-RU" sz="1200" i="1" dirty="0" smtClean="0"/>
              <a:t>           </a:t>
            </a:r>
            <a:r>
              <a:rPr lang="ru-RU" sz="1200" i="1" u="sng" dirty="0" smtClean="0"/>
              <a:t>Я </a:t>
            </a:r>
            <a:r>
              <a:rPr lang="ru-RU" sz="1200" i="1" u="sng" dirty="0"/>
              <a:t>пойду по той, где никого не встречу.</a:t>
            </a:r>
          </a:p>
          <a:p>
            <a:pPr marL="64008" indent="0">
              <a:buNone/>
            </a:pPr>
            <a:r>
              <a:rPr lang="ru-RU" sz="1200" i="1" dirty="0" smtClean="0"/>
              <a:t>           </a:t>
            </a:r>
            <a:r>
              <a:rPr lang="ru-RU" sz="1200" i="1" u="sng" dirty="0" smtClean="0"/>
              <a:t>И </a:t>
            </a:r>
            <a:r>
              <a:rPr lang="ru-RU" sz="1200" i="1" u="sng" dirty="0"/>
              <a:t>мой выбор здесь однозначен.</a:t>
            </a:r>
          </a:p>
          <a:p>
            <a:pPr algn="just"/>
            <a:r>
              <a:rPr lang="ru-RU" sz="1200" dirty="0" smtClean="0"/>
              <a:t>Какую </a:t>
            </a:r>
            <a:r>
              <a:rPr lang="ru-RU" sz="1200" dirty="0"/>
              <a:t>дорогу имел в виду </a:t>
            </a:r>
            <a:r>
              <a:rPr lang="ru-RU" sz="1200" dirty="0" err="1"/>
              <a:t>Фрост</a:t>
            </a:r>
            <a:r>
              <a:rPr lang="ru-RU" sz="1200" dirty="0"/>
              <a:t>? Может, это наша урбанизированная жизнь? Такой род занятий, при котором он не смог бы писать о дорогах, стенах и березах? Представьте себе неизмеримые альтернативные издержки, которые бы мы понесли, если бы Роберт </a:t>
            </a:r>
            <a:r>
              <a:rPr lang="ru-RU" sz="1200" dirty="0" err="1"/>
              <a:t>Фрост</a:t>
            </a:r>
            <a:r>
              <a:rPr lang="ru-RU" sz="1200" dirty="0"/>
              <a:t> выбрал тропу, по которой всегда ходят люди.</a:t>
            </a:r>
          </a:p>
          <a:p>
            <a:pPr algn="just"/>
            <a:r>
              <a:rPr lang="ru-RU" sz="1200" dirty="0"/>
              <a:t>Но вернемся от поэзии к действительным. Запомните </a:t>
            </a:r>
            <a:r>
              <a:rPr lang="ru-RU" sz="1200" dirty="0" smtClean="0"/>
              <a:t>следующее:</a:t>
            </a:r>
            <a:endParaRPr lang="ru-RU" sz="1200" dirty="0"/>
          </a:p>
          <a:p>
            <a:pPr algn="just"/>
            <a:r>
              <a:rPr lang="ru-RU" sz="1200" i="1" dirty="0"/>
              <a:t>Экономические издержки обязательно, кроме явных денежных затрат ресурсов, включают в себя и альтернативные издержки их использования, потому что ресурсы можно использовать различ­ными способами.</a:t>
            </a:r>
          </a:p>
        </p:txBody>
      </p:sp>
    </p:spTree>
    <p:extLst>
      <p:ext uri="{BB962C8B-B14F-4D97-AF65-F5344CB8AC3E}">
        <p14:creationId xmlns:p14="http://schemas.microsoft.com/office/powerpoint/2010/main" xmlns="" val="24120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507288" cy="857250"/>
          </a:xfrm>
        </p:spPr>
        <p:txBody>
          <a:bodyPr>
            <a:normAutofit/>
          </a:bodyPr>
          <a:lstStyle/>
          <a:p>
            <a:pPr algn="r"/>
            <a:r>
              <a:rPr lang="ru-RU" sz="2700" i="1" dirty="0">
                <a:effectLst/>
              </a:rPr>
              <a:t>Постоянные </a:t>
            </a:r>
            <a:r>
              <a:rPr lang="ru-RU" sz="2700" i="1" dirty="0" smtClean="0">
                <a:effectLst/>
              </a:rPr>
              <a:t>издержки   Переменные издержки</a:t>
            </a:r>
            <a:endParaRPr lang="ru-RU" dirty="0"/>
          </a:p>
        </p:txBody>
      </p:sp>
      <p:sp>
        <p:nvSpPr>
          <p:cNvPr id="3" name="Объект 2"/>
          <p:cNvSpPr>
            <a:spLocks noGrp="1"/>
          </p:cNvSpPr>
          <p:nvPr>
            <p:ph sz="half" idx="1"/>
          </p:nvPr>
        </p:nvSpPr>
        <p:spPr>
          <a:xfrm>
            <a:off x="457200" y="1124745"/>
            <a:ext cx="8291264" cy="2664295"/>
          </a:xfrm>
        </p:spPr>
        <p:txBody>
          <a:bodyPr>
            <a:noAutofit/>
          </a:bodyPr>
          <a:lstStyle/>
          <a:p>
            <a:pPr algn="just"/>
            <a:r>
              <a:rPr lang="ru-RU" sz="1200" dirty="0"/>
              <a:t>Общие издержки предприятия в табл. </a:t>
            </a:r>
            <a:r>
              <a:rPr lang="ru-RU" sz="1200" dirty="0" smtClean="0"/>
              <a:t>1 </a:t>
            </a:r>
            <a:r>
              <a:rPr lang="ru-RU" sz="1200" dirty="0"/>
              <a:t>представлены в виде двух составляющих, размещенных в столбцах (2) и (3): общих постоянных издержек </a:t>
            </a:r>
            <a:r>
              <a:rPr lang="ru-RU" sz="1200" i="1" dirty="0"/>
              <a:t>(</a:t>
            </a:r>
            <a:r>
              <a:rPr lang="en-US" sz="1200" i="1" dirty="0"/>
              <a:t>FC</a:t>
            </a:r>
            <a:r>
              <a:rPr lang="ru-RU" sz="1200" i="1" dirty="0"/>
              <a:t>)</a:t>
            </a:r>
            <a:r>
              <a:rPr lang="ru-RU" sz="1200" dirty="0"/>
              <a:t> и общих переменных издержек (</a:t>
            </a:r>
            <a:r>
              <a:rPr lang="en-US" sz="1200" i="1" dirty="0"/>
              <a:t>VC</a:t>
            </a:r>
            <a:r>
              <a:rPr lang="ru-RU" sz="1200" i="1" dirty="0"/>
              <a:t>).</a:t>
            </a:r>
            <a:endParaRPr lang="ru-RU" sz="1200" dirty="0"/>
          </a:p>
          <a:p>
            <a:pPr algn="just"/>
            <a:r>
              <a:rPr lang="ru-RU" sz="1200" dirty="0"/>
              <a:t>Что же представляют собой постоянные издержки? Иногда их называют “накладными расходами” или “необратимыми издержками". Они могут включать в себя плату за аренду производственных или офисных помещений, договорные платежи за оборудование, процентные выплаты по долгам, оклады должностных лиц и т.д. Все вышеперечисленное должно оплачиваться, даже если предприятие ничего не производит, и эти издержки будут постоянными лаже при изменении объема производства. Например, юридическая фирма арендовала свой офис сроком на десять лет. И если случится так, что количество ее служащих сократится вдвое, то размер арендной платы от этого не уменьшится, поскольку </a:t>
            </a:r>
            <a:r>
              <a:rPr lang="en-US" sz="1200" i="1" dirty="0"/>
              <a:t>FC </a:t>
            </a:r>
            <a:r>
              <a:rPr lang="ru-RU" sz="1200" dirty="0"/>
              <a:t>остаются неизменными независимо от объема услуг компании: они постоянны, т.е. равны 55 долл., что и видно из столбца (2).</a:t>
            </a:r>
          </a:p>
        </p:txBody>
      </p:sp>
      <p:pic>
        <p:nvPicPr>
          <p:cNvPr id="5" name="Объект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59632" y="3356991"/>
            <a:ext cx="5904656" cy="3387659"/>
          </a:xfrm>
          <a:prstGeom prst="rect">
            <a:avLst/>
          </a:prstGeom>
        </p:spPr>
      </p:pic>
      <p:sp>
        <p:nvSpPr>
          <p:cNvPr id="7" name="TextBox 6"/>
          <p:cNvSpPr txBox="1"/>
          <p:nvPr/>
        </p:nvSpPr>
        <p:spPr>
          <a:xfrm>
            <a:off x="179512" y="3429000"/>
            <a:ext cx="973343" cy="276999"/>
          </a:xfrm>
          <a:prstGeom prst="rect">
            <a:avLst/>
          </a:prstGeom>
          <a:noFill/>
        </p:spPr>
        <p:txBody>
          <a:bodyPr wrap="none" rtlCol="0">
            <a:spAutoFit/>
          </a:bodyPr>
          <a:lstStyle/>
          <a:p>
            <a:r>
              <a:rPr lang="ru-RU" sz="1200" dirty="0" smtClean="0"/>
              <a:t>Таблица 1</a:t>
            </a:r>
            <a:endParaRPr lang="ru-RU" sz="1200" dirty="0"/>
          </a:p>
        </p:txBody>
      </p:sp>
    </p:spTree>
    <p:extLst>
      <p:ext uri="{BB962C8B-B14F-4D97-AF65-F5344CB8AC3E}">
        <p14:creationId xmlns:p14="http://schemas.microsoft.com/office/powerpoint/2010/main" xmlns="" val="34392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03648" y="0"/>
            <a:ext cx="3024336" cy="1362075"/>
          </a:xfrm>
        </p:spPr>
        <p:txBody>
          <a:bodyPr>
            <a:normAutofit/>
          </a:bodyPr>
          <a:lstStyle/>
          <a:p>
            <a:r>
              <a:rPr lang="ru-RU" sz="4400" dirty="0" smtClean="0"/>
              <a:t>РЕЗЮМЕ</a:t>
            </a:r>
            <a:endParaRPr lang="ru-RU" sz="4400" dirty="0"/>
          </a:p>
        </p:txBody>
      </p:sp>
      <p:pic>
        <p:nvPicPr>
          <p:cNvPr id="4099" name="Picture 3" descr="C:\Users\Екатерина\AppData\Local\Microsoft\Windows\Temporary Internet Files\Content.IE5\5AWZ91R4\MC900398415[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24128" y="116632"/>
            <a:ext cx="3240360" cy="280801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Заголовок 1"/>
          <p:cNvSpPr txBox="1">
            <a:spLocks/>
          </p:cNvSpPr>
          <p:nvPr/>
        </p:nvSpPr>
        <p:spPr>
          <a:xfrm>
            <a:off x="395536" y="1484784"/>
            <a:ext cx="5328592" cy="569218"/>
          </a:xfrm>
          <a:prstGeom prst="rect">
            <a:avLst/>
          </a:prstGeom>
        </p:spPr>
        <p:txBody>
          <a:bodyPr vert="horz"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ru-RU" sz="2800" b="1"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uLnTx/>
                <a:uFillTx/>
                <a:latin typeface="+mj-lt"/>
                <a:ea typeface="+mj-ea"/>
                <a:cs typeface="+mj-cs"/>
              </a:rPr>
              <a:t>Экономический анализ издержек</a:t>
            </a:r>
            <a:endParaRPr kumimoji="0" lang="ru-RU" sz="2800" b="1"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
        <p:nvSpPr>
          <p:cNvPr id="5" name="Прямоугольник 4"/>
          <p:cNvSpPr/>
          <p:nvPr/>
        </p:nvSpPr>
        <p:spPr>
          <a:xfrm>
            <a:off x="395536" y="2887682"/>
            <a:ext cx="8208912" cy="3539430"/>
          </a:xfrm>
          <a:prstGeom prst="rect">
            <a:avLst/>
          </a:prstGeom>
        </p:spPr>
        <p:txBody>
          <a:bodyPr wrap="square">
            <a:spAutoFit/>
          </a:bodyPr>
          <a:lstStyle/>
          <a:p>
            <a:pPr marL="342900" lvl="0" indent="-342900" algn="just">
              <a:buClr>
                <a:schemeClr val="accent1">
                  <a:lumMod val="75000"/>
                </a:schemeClr>
              </a:buClr>
              <a:buFont typeface="+mj-lt"/>
              <a:buAutoNum type="arabicPeriod"/>
            </a:pPr>
            <a:r>
              <a:rPr lang="ru-RU" sz="1400" dirty="0" smtClean="0"/>
              <a:t>Общие издержки </a:t>
            </a:r>
            <a:r>
              <a:rPr lang="ru-RU" sz="1400" i="1" dirty="0" smtClean="0"/>
              <a:t>(ТС)</a:t>
            </a:r>
            <a:r>
              <a:rPr lang="ru-RU" sz="1400" dirty="0" smtClean="0"/>
              <a:t> подразделяются на постоянные (</a:t>
            </a:r>
            <a:r>
              <a:rPr lang="en-US" sz="1400" i="1" dirty="0" smtClean="0"/>
              <a:t>FC</a:t>
            </a:r>
            <a:r>
              <a:rPr lang="ru-RU" sz="1400" dirty="0" smtClean="0"/>
              <a:t>) и переменные (</a:t>
            </a:r>
            <a:r>
              <a:rPr lang="en-US" sz="1400" i="1" dirty="0" smtClean="0"/>
              <a:t>VC</a:t>
            </a:r>
            <a:r>
              <a:rPr lang="ru-RU" sz="1400" dirty="0" smtClean="0"/>
              <a:t>). Постоянные издержки не зависят от производственных решений, тогда как пере­менные издержки состоят из затрат, идущих на оплату труда и покупку сырья, ма­териалов, которые возрастают по мере увеличения объема выпуска.</a:t>
            </a:r>
          </a:p>
          <a:p>
            <a:pPr marL="342900" lvl="0" indent="-342900" algn="just">
              <a:buFont typeface="+mj-lt"/>
              <a:buAutoNum type="arabicPeriod"/>
            </a:pPr>
            <a:endParaRPr lang="ru-RU" sz="1400" dirty="0" smtClean="0"/>
          </a:p>
          <a:p>
            <a:pPr marL="342900" lvl="0" indent="-342900" algn="just">
              <a:buFont typeface="+mj-lt"/>
              <a:buAutoNum type="arabicPeriod"/>
            </a:pPr>
            <a:endParaRPr lang="ru-RU" sz="1400" dirty="0" smtClean="0"/>
          </a:p>
          <a:p>
            <a:pPr marL="342900" lvl="0" indent="-342900" algn="just">
              <a:buFont typeface="+mj-lt"/>
              <a:buAutoNum type="arabicPeriod"/>
            </a:pPr>
            <a:endParaRPr lang="ru-RU" sz="1400" dirty="0" smtClean="0"/>
          </a:p>
          <a:p>
            <a:pPr marL="342900" indent="-342900" algn="just">
              <a:buClr>
                <a:schemeClr val="accent1">
                  <a:lumMod val="75000"/>
                </a:schemeClr>
              </a:buClr>
              <a:buFont typeface="+mj-lt"/>
              <a:buAutoNum type="arabicPeriod"/>
            </a:pPr>
            <a:r>
              <a:rPr lang="ru-RU" sz="1400" dirty="0" smtClean="0"/>
              <a:t>Предельные издержки (</a:t>
            </a:r>
            <a:r>
              <a:rPr lang="ru-RU" sz="1400" i="1" dirty="0" smtClean="0"/>
              <a:t>МС)</a:t>
            </a:r>
            <a:r>
              <a:rPr lang="ru-RU" sz="1400" dirty="0" smtClean="0"/>
              <a:t> представляют собой прирост общих издержек, име­ющий место при производстве дополнительной единицы продукции. Средние общие издержки (</a:t>
            </a:r>
            <a:r>
              <a:rPr lang="ru-RU" sz="1400" i="1" dirty="0" smtClean="0"/>
              <a:t>АС)</a:t>
            </a:r>
            <a:r>
              <a:rPr lang="ru-RU" sz="1400" dirty="0" smtClean="0"/>
              <a:t> равны сумме постоянно убывающих средних постоянных издержек (.</a:t>
            </a:r>
            <a:r>
              <a:rPr lang="en-US" sz="1400" i="1" dirty="0" smtClean="0"/>
              <a:t>AFC</a:t>
            </a:r>
            <a:r>
              <a:rPr lang="ru-RU" sz="1400" i="1" dirty="0" smtClean="0"/>
              <a:t>)</a:t>
            </a:r>
            <a:r>
              <a:rPr lang="ru-RU" sz="1400" dirty="0" smtClean="0"/>
              <a:t> и средних переменных издержек </a:t>
            </a:r>
            <a:r>
              <a:rPr lang="ru-RU" sz="1400" i="1" dirty="0" smtClean="0"/>
              <a:t>(</a:t>
            </a:r>
            <a:r>
              <a:rPr lang="en-US" sz="1400" i="1" dirty="0" smtClean="0"/>
              <a:t>AVC</a:t>
            </a:r>
            <a:r>
              <a:rPr lang="ru-RU" sz="1400" i="1" dirty="0" smtClean="0"/>
              <a:t>).</a:t>
            </a:r>
            <a:r>
              <a:rPr lang="ru-RU" sz="1400" dirty="0" smtClean="0"/>
              <a:t> Кривая средних издержек в краткосрочном периоде обычно имеет </a:t>
            </a:r>
            <a:r>
              <a:rPr lang="en-US" sz="1400" dirty="0" smtClean="0"/>
              <a:t>U</a:t>
            </a:r>
            <a:r>
              <a:rPr lang="ru-RU" sz="1400" dirty="0" smtClean="0"/>
              <a:t>-образную форму и всегда пересекается в точке своего минимума с восходящей кривой </a:t>
            </a:r>
            <a:r>
              <a:rPr lang="ru-RU" sz="1400" i="1" dirty="0" smtClean="0"/>
              <a:t>МС.</a:t>
            </a:r>
          </a:p>
          <a:p>
            <a:pPr marL="342900" indent="-342900" algn="just">
              <a:buFont typeface="+mj-lt"/>
              <a:buAutoNum type="arabicPeriod"/>
            </a:pPr>
            <a:endParaRPr lang="ru-RU" sz="1400" i="1" dirty="0" smtClean="0"/>
          </a:p>
          <a:p>
            <a:pPr marL="342900" indent="-342900" algn="just">
              <a:buFont typeface="+mj-lt"/>
              <a:buAutoNum type="arabicPeriod"/>
            </a:pPr>
            <a:endParaRPr lang="ru-RU" sz="1400" dirty="0" smtClean="0"/>
          </a:p>
          <a:p>
            <a:pPr marL="342900" lvl="0" indent="-342900" algn="just">
              <a:buFont typeface="+mj-lt"/>
              <a:buAutoNum type="arabicPeriod"/>
            </a:pPr>
            <a:endParaRPr lang="ru-RU" sz="1400" dirty="0" smtClean="0"/>
          </a:p>
        </p:txBody>
      </p:sp>
    </p:spTree>
    <p:extLst>
      <p:ext uri="{BB962C8B-B14F-4D97-AF65-F5344CB8AC3E}">
        <p14:creationId xmlns:p14="http://schemas.microsoft.com/office/powerpoint/2010/main" xmlns="" val="36954798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7544" y="476672"/>
            <a:ext cx="8229600" cy="5618096"/>
          </a:xfrm>
        </p:spPr>
        <p:txBody>
          <a:bodyPr>
            <a:noAutofit/>
          </a:bodyPr>
          <a:lstStyle/>
          <a:p>
            <a:pPr>
              <a:buAutoNum type="arabicPeriod" startAt="3"/>
            </a:pPr>
            <a:r>
              <a:rPr lang="ru-RU" sz="1600" dirty="0" smtClean="0"/>
              <a:t>Запомните следующие важные равенства: </a:t>
            </a:r>
          </a:p>
          <a:p>
            <a:pPr>
              <a:buNone/>
            </a:pPr>
            <a:endParaRPr lang="ru-RU" sz="1400" dirty="0" smtClean="0"/>
          </a:p>
          <a:p>
            <a:pPr algn="ctr">
              <a:buNone/>
            </a:pPr>
            <a:r>
              <a:rPr lang="ru-RU" sz="1600" b="1" i="1" dirty="0" smtClean="0"/>
              <a:t>ТС = </a:t>
            </a:r>
            <a:r>
              <a:rPr lang="en-US" sz="1600" b="1" i="1" dirty="0" smtClean="0"/>
              <a:t>FC </a:t>
            </a:r>
            <a:r>
              <a:rPr lang="ru-RU" sz="1600" b="1" i="1" dirty="0" smtClean="0"/>
              <a:t>+ </a:t>
            </a:r>
            <a:r>
              <a:rPr lang="en-US" sz="1600" b="1" i="1" dirty="0" smtClean="0"/>
              <a:t>VC</a:t>
            </a:r>
            <a:r>
              <a:rPr lang="ru-RU" sz="1600" b="1" i="1" dirty="0" smtClean="0"/>
              <a:t>, АС</a:t>
            </a:r>
            <a:r>
              <a:rPr lang="ru-RU" sz="1600" b="1" dirty="0" smtClean="0"/>
              <a:t> = </a:t>
            </a:r>
            <a:r>
              <a:rPr lang="en-US" sz="1600" b="1" i="1" dirty="0" smtClean="0"/>
              <a:t>TC</a:t>
            </a:r>
            <a:r>
              <a:rPr lang="ru-RU" sz="1600" b="1" i="1" dirty="0" smtClean="0"/>
              <a:t>/</a:t>
            </a:r>
            <a:r>
              <a:rPr lang="en-US" sz="1600" b="1" i="1" dirty="0" smtClean="0"/>
              <a:t>q</a:t>
            </a:r>
            <a:r>
              <a:rPr lang="ru-RU" sz="1600" b="1" i="1" dirty="0" smtClean="0"/>
              <a:t>, АС</a:t>
            </a:r>
            <a:r>
              <a:rPr lang="ru-RU" sz="1600" b="1" dirty="0" smtClean="0"/>
              <a:t> = </a:t>
            </a:r>
            <a:r>
              <a:rPr lang="en-US" sz="1600" b="1" i="1" dirty="0" smtClean="0"/>
              <a:t>AFC</a:t>
            </a:r>
            <a:r>
              <a:rPr lang="en-US" sz="1600" b="1" dirty="0" smtClean="0"/>
              <a:t> </a:t>
            </a:r>
            <a:r>
              <a:rPr lang="ru-RU" sz="1600" b="1" dirty="0" smtClean="0"/>
              <a:t>+ </a:t>
            </a:r>
            <a:r>
              <a:rPr lang="en-US" sz="1600" b="1" i="1" dirty="0" smtClean="0"/>
              <a:t>AVC</a:t>
            </a:r>
            <a:r>
              <a:rPr lang="ru-RU" sz="1600" b="1" i="1" dirty="0" smtClean="0"/>
              <a:t>.</a:t>
            </a:r>
          </a:p>
          <a:p>
            <a:pPr algn="ctr">
              <a:buNone/>
            </a:pPr>
            <a:endParaRPr lang="ru-RU" sz="1400" i="1" dirty="0" smtClean="0"/>
          </a:p>
          <a:p>
            <a:pPr>
              <a:buNone/>
            </a:pPr>
            <a:r>
              <a:rPr lang="ru-RU" sz="1400" i="1" dirty="0" smtClean="0"/>
              <a:t> </a:t>
            </a:r>
            <a:r>
              <a:rPr lang="ru-RU" sz="1600" dirty="0" smtClean="0"/>
              <a:t>В крайней нижней точке </a:t>
            </a:r>
            <a:r>
              <a:rPr lang="en-US" sz="1600" dirty="0" smtClean="0"/>
              <a:t>U</a:t>
            </a:r>
            <a:r>
              <a:rPr lang="ru-RU" sz="1600" dirty="0" smtClean="0"/>
              <a:t>-образной кривой </a:t>
            </a:r>
            <a:r>
              <a:rPr lang="ru-RU" sz="1600" i="1" dirty="0" smtClean="0"/>
              <a:t>АС</a:t>
            </a:r>
            <a:r>
              <a:rPr lang="ru-RU" sz="1600" dirty="0" smtClean="0"/>
              <a:t> имеем: </a:t>
            </a:r>
            <a:r>
              <a:rPr lang="ru-RU" sz="1600" i="1" dirty="0" smtClean="0"/>
              <a:t>МС = АС =</a:t>
            </a:r>
            <a:r>
              <a:rPr lang="ru-RU" sz="1600" dirty="0" smtClean="0"/>
              <a:t> минимальным </a:t>
            </a:r>
            <a:r>
              <a:rPr lang="ru-RU" sz="1600" i="1" dirty="0" smtClean="0"/>
              <a:t>АС.</a:t>
            </a:r>
            <a:endParaRPr lang="ru-RU" sz="1600" dirty="0" smtClean="0"/>
          </a:p>
          <a:p>
            <a:pPr lvl="0">
              <a:buNone/>
            </a:pPr>
            <a:endParaRPr lang="ru-RU" sz="1600" dirty="0"/>
          </a:p>
          <a:p>
            <a:pPr lvl="0" algn="just">
              <a:buAutoNum type="arabicPeriod" startAt="4"/>
            </a:pPr>
            <a:r>
              <a:rPr lang="ru-RU" sz="1600" dirty="0" smtClean="0"/>
              <a:t>Издержки </a:t>
            </a:r>
            <a:r>
              <a:rPr lang="ru-RU" sz="1600" dirty="0"/>
              <a:t>и производительность напоминают зеркальное отражение. Когда вступа­ет в силу закон убывающей отдачи, предельный продукт уменьшается, а кривая </a:t>
            </a:r>
            <a:r>
              <a:rPr lang="ru-RU" sz="1600" i="1" dirty="0"/>
              <a:t>МС </a:t>
            </a:r>
            <a:r>
              <a:rPr lang="ru-RU" sz="1600" dirty="0"/>
              <a:t>возрастает. В начальной фазе, когда отдача увеличивается, кривая </a:t>
            </a:r>
            <a:r>
              <a:rPr lang="ru-RU" sz="1600" i="1" dirty="0"/>
              <a:t>МС</a:t>
            </a:r>
            <a:r>
              <a:rPr lang="ru-RU" sz="1600" dirty="0"/>
              <a:t> убывает</a:t>
            </a:r>
            <a:r>
              <a:rPr lang="ru-RU" sz="1600" dirty="0" smtClean="0"/>
              <a:t>.</a:t>
            </a:r>
          </a:p>
          <a:p>
            <a:pPr lvl="0" algn="just">
              <a:buAutoNum type="arabicPeriod" startAt="4"/>
            </a:pPr>
            <a:endParaRPr lang="ru-RU" sz="1600" dirty="0" smtClean="0"/>
          </a:p>
          <a:p>
            <a:pPr lvl="0" algn="just">
              <a:buAutoNum type="arabicPeriod" startAt="4"/>
            </a:pPr>
            <a:endParaRPr lang="ru-RU" sz="1600" dirty="0" smtClean="0"/>
          </a:p>
          <a:p>
            <a:pPr lvl="0" algn="just">
              <a:buAutoNum type="arabicPeriod" startAt="4"/>
            </a:pPr>
            <a:r>
              <a:rPr lang="ru-RU" sz="1600" dirty="0" smtClean="0"/>
              <a:t>Используя понятия издержек и производительности, мы можем разобраться, каким образом предприниматель принимает решение о наилучшей комбинации факторов производства. Предприятия, стремящиеся максимизировать прибыль, должны свести к минимуму издержки производства данного объема производс­тва. Эти предприятия действуют согласно правилу минимизации издержек: выбор следует делать в пользу таких комбинаций факторов, чтобы предельный продукт в расчете на каждый доллар, затраченный на приобретение факторов производства, был бы одинаковым для всех ресурсов. Это означает, что </a:t>
            </a:r>
            <a:r>
              <a:rPr lang="en-US" sz="1600" i="1" dirty="0" smtClean="0"/>
              <a:t>MPL/PL</a:t>
            </a:r>
            <a:r>
              <a:rPr lang="en-US" sz="1600" dirty="0" smtClean="0"/>
              <a:t> = </a:t>
            </a:r>
            <a:r>
              <a:rPr lang="ru-RU" sz="1600" i="1" dirty="0" smtClean="0"/>
              <a:t>МРА/РА = ...</a:t>
            </a:r>
            <a:endParaRPr lang="ru-RU" sz="1600" dirty="0" smtClean="0"/>
          </a:p>
          <a:p>
            <a:pPr lvl="0" algn="just">
              <a:buAutoNum type="arabicPeriod" startAt="4"/>
            </a:pPr>
            <a:endParaRPr lang="ru-RU" sz="1600" dirty="0" smtClean="0"/>
          </a:p>
          <a:p>
            <a:pPr algn="just">
              <a:buNone/>
            </a:pPr>
            <a:endParaRPr lang="ru-RU" sz="1600" dirty="0" smtClean="0"/>
          </a:p>
          <a:p>
            <a:pPr algn="just">
              <a:buNone/>
            </a:pPr>
            <a:r>
              <a:rPr lang="ru-RU" sz="1600" dirty="0" smtClean="0"/>
              <a:t>	</a:t>
            </a:r>
          </a:p>
          <a:p>
            <a:pPr lvl="0">
              <a:buAutoNum type="arabicPeriod" startAt="4"/>
            </a:pPr>
            <a:endParaRPr lang="ru-RU" sz="1400" dirty="0"/>
          </a:p>
        </p:txBody>
      </p:sp>
    </p:spTree>
    <p:extLst>
      <p:ext uri="{BB962C8B-B14F-4D97-AF65-F5344CB8AC3E}">
        <p14:creationId xmlns:p14="http://schemas.microsoft.com/office/powerpoint/2010/main" xmlns="" val="119029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 calcmode="lin" valueType="num">
                                      <p:cBhvr>
                                        <p:cTn id="2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 calcmode="lin" valueType="num">
                                      <p:cBhvr>
                                        <p:cTn id="35"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 calcmode="lin" valueType="num">
                                      <p:cBhvr>
                                        <p:cTn id="42"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229600" cy="929258"/>
          </a:xfrm>
        </p:spPr>
        <p:txBody>
          <a:bodyPr>
            <a:noAutofit/>
          </a:bodyPr>
          <a:lstStyle/>
          <a:p>
            <a:r>
              <a:rPr lang="ru-RU" sz="3200" dirty="0">
                <a:effectLst/>
              </a:rPr>
              <a:t>Экономические издержки и бухгалтерский </a:t>
            </a:r>
            <a:r>
              <a:rPr lang="ru-RU" sz="3200" dirty="0" smtClean="0">
                <a:effectLst/>
              </a:rPr>
              <a:t>учет</a:t>
            </a:r>
            <a:endParaRPr lang="ru-RU" sz="3200" dirty="0"/>
          </a:p>
        </p:txBody>
      </p:sp>
      <p:sp>
        <p:nvSpPr>
          <p:cNvPr id="3" name="Объект 2"/>
          <p:cNvSpPr>
            <a:spLocks noGrp="1"/>
          </p:cNvSpPr>
          <p:nvPr>
            <p:ph idx="1"/>
          </p:nvPr>
        </p:nvSpPr>
        <p:spPr>
          <a:xfrm>
            <a:off x="467544" y="1340768"/>
            <a:ext cx="8229600" cy="1728192"/>
          </a:xfrm>
        </p:spPr>
        <p:txBody>
          <a:bodyPr>
            <a:normAutofit/>
          </a:bodyPr>
          <a:lstStyle/>
          <a:p>
            <a:pPr lvl="0" algn="just">
              <a:buNone/>
            </a:pPr>
            <a:r>
              <a:rPr lang="ru-RU" sz="1400" dirty="0" smtClean="0">
                <a:solidFill>
                  <a:schemeClr val="accent1">
                    <a:lumMod val="75000"/>
                  </a:schemeClr>
                </a:solidFill>
              </a:rPr>
              <a:t>6.</a:t>
            </a:r>
            <a:r>
              <a:rPr lang="ru-RU" sz="1400" dirty="0" smtClean="0"/>
              <a:t>	Для </a:t>
            </a:r>
            <a:r>
              <a:rPr lang="ru-RU" sz="1400" dirty="0"/>
              <a:t>понимания особенностей бухгалтерского учета следует помнить о следующих </a:t>
            </a:r>
            <a:r>
              <a:rPr lang="ru-RU" sz="1400" dirty="0" smtClean="0"/>
              <a:t>особенностях:</a:t>
            </a:r>
            <a:endParaRPr lang="ru-RU" sz="1400" dirty="0"/>
          </a:p>
          <a:p>
            <a:pPr lvl="0" algn="just"/>
            <a:r>
              <a:rPr lang="ru-RU" sz="1400" dirty="0"/>
              <a:t>Специфичный характер отчета о доходах (отчета о прибылях и убытках); </a:t>
            </a:r>
            <a:r>
              <a:rPr lang="ru-RU" sz="1400" dirty="0" smtClean="0"/>
              <a:t>остаточная </a:t>
            </a:r>
            <a:r>
              <a:rPr lang="ru-RU" sz="1400" dirty="0"/>
              <a:t>природа прибыли; амортизация основных средств.</a:t>
            </a:r>
          </a:p>
          <a:p>
            <a:pPr algn="just"/>
            <a:r>
              <a:rPr lang="ru-RU" sz="1400" dirty="0" smtClean="0"/>
              <a:t>Соблюдение </a:t>
            </a:r>
            <a:r>
              <a:rPr lang="ru-RU" sz="1400" dirty="0"/>
              <a:t>принципа баланса, т.е. равенство активов </a:t>
            </a:r>
            <a:r>
              <a:rPr lang="ru-RU" sz="1400" dirty="0" smtClean="0"/>
              <a:t> сумме пассивов и </a:t>
            </a:r>
            <a:r>
              <a:rPr lang="ru-RU" sz="1400" dirty="0"/>
              <a:t>собственного капитала; </a:t>
            </a:r>
            <a:r>
              <a:rPr lang="ru-RU" sz="1400" dirty="0" smtClean="0"/>
              <a:t>разграничение активов на оборотные средства и основные; остаточная </a:t>
            </a:r>
            <a:r>
              <a:rPr lang="ru-RU" sz="1400" dirty="0"/>
              <a:t>природа собственного капитала.</a:t>
            </a:r>
          </a:p>
        </p:txBody>
      </p:sp>
      <p:sp>
        <p:nvSpPr>
          <p:cNvPr id="4" name="Заголовок 1"/>
          <p:cNvSpPr txBox="1">
            <a:spLocks/>
          </p:cNvSpPr>
          <p:nvPr/>
        </p:nvSpPr>
        <p:spPr>
          <a:xfrm>
            <a:off x="467544" y="3068960"/>
            <a:ext cx="8229600" cy="641226"/>
          </a:xfrm>
          <a:prstGeom prst="rect">
            <a:avLst/>
          </a:prstGeom>
        </p:spPr>
        <p:txBody>
          <a:bodyPr vert="horz" anchor="ctr">
            <a:normAutofit/>
          </a:bodyPr>
          <a:lstStyle/>
          <a:p>
            <a:pPr marL="484632" marR="0" lvl="0" indent="0" algn="l" defTabSz="914400" rtl="0" eaLnBrk="1" fontAlgn="auto" latinLnBrk="0" hangingPunct="1">
              <a:lnSpc>
                <a:spcPct val="100000"/>
              </a:lnSpc>
              <a:spcBef>
                <a:spcPct val="0"/>
              </a:spcBef>
              <a:spcAft>
                <a:spcPts val="0"/>
              </a:spcAft>
              <a:buClrTx/>
              <a:buSzTx/>
              <a:buFontTx/>
              <a:buNone/>
              <a:tabLst/>
              <a:defRPr/>
            </a:pPr>
            <a:r>
              <a:rPr kumimoji="0" lang="ru-RU" sz="3200" b="0" i="0" u="none" strike="noStrike" kern="1200" cap="none" spc="0" normalizeH="0" baseline="0" noProof="0" smtClean="0">
                <a:ln w="6350">
                  <a:solidFill>
                    <a:schemeClr val="accent1">
                      <a:shade val="43000"/>
                    </a:schemeClr>
                  </a:solidFill>
                </a:ln>
                <a:solidFill>
                  <a:schemeClr val="accent1">
                    <a:tint val="83000"/>
                    <a:satMod val="150000"/>
                  </a:schemeClr>
                </a:solidFill>
                <a:effectLst/>
                <a:uLnTx/>
                <a:uFillTx/>
                <a:latin typeface="+mj-lt"/>
                <a:ea typeface="+mj-ea"/>
                <a:cs typeface="+mj-cs"/>
              </a:rPr>
              <a:t>Альтернативные издержки</a:t>
            </a:r>
            <a:endParaRPr kumimoji="0" lang="ru-RU" sz="32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
        <p:nvSpPr>
          <p:cNvPr id="5" name="Объект 2"/>
          <p:cNvSpPr txBox="1">
            <a:spLocks/>
          </p:cNvSpPr>
          <p:nvPr/>
        </p:nvSpPr>
        <p:spPr>
          <a:xfrm>
            <a:off x="395536" y="3861048"/>
            <a:ext cx="8229600" cy="2842336"/>
          </a:xfrm>
          <a:prstGeom prst="rect">
            <a:avLst/>
          </a:prstGeom>
        </p:spPr>
        <p:txBody>
          <a:bodyPr vert="horz" anchor="t">
            <a:normAutofit/>
          </a:bodyPr>
          <a:lstStyle/>
          <a:p>
            <a:pPr marL="448056" marR="0" lvl="0" indent="-384048" algn="just" defTabSz="914400" rtl="0" eaLnBrk="1" fontAlgn="auto" latinLnBrk="0" hangingPunct="1">
              <a:lnSpc>
                <a:spcPct val="100000"/>
              </a:lnSpc>
              <a:spcBef>
                <a:spcPct val="20000"/>
              </a:spcBef>
              <a:spcAft>
                <a:spcPts val="0"/>
              </a:spcAft>
              <a:buClr>
                <a:schemeClr val="accent1"/>
              </a:buClr>
              <a:buSzPct val="80000"/>
              <a:buFont typeface="Wingdings 2"/>
              <a:buAutoNum type="arabicPeriod" startAt="7"/>
              <a:tabLst/>
              <a:defRPr/>
            </a:pPr>
            <a:r>
              <a:rPr kumimoji="0" lang="ru-RU" sz="1400" b="0" i="0" u="none" strike="noStrike" kern="1200" cap="none" spc="0" normalizeH="0" baseline="0" noProof="0" dirty="0" smtClean="0">
                <a:ln>
                  <a:noFill/>
                </a:ln>
                <a:solidFill>
                  <a:schemeClr val="tx1"/>
                </a:solidFill>
                <a:effectLst/>
                <a:uLnTx/>
                <a:uFillTx/>
                <a:latin typeface="+mn-lt"/>
                <a:ea typeface="+mn-ea"/>
                <a:cs typeface="+mn-cs"/>
              </a:rPr>
              <a:t>Определение издержек, данное экономистами-теоретиками, шире используемых бухгалтерами. Экономические издержки включают в себя не только расходы на ведение бизнеса, измеримые в денежном выражении, но также и альтернативные издержки, которые не так уж легко определить (например, издержки, связанные с неоплачиваемым трудом собственника предприятия). На конкурентных рынках эти альтернативные издержки ограничиваются пределами ценовых предложений (со стороны покупателей и продавцов), так что цена товаров и услуг на конкурен­тных рынках близка к альтернативным издержкам.</a:t>
            </a:r>
          </a:p>
          <a:p>
            <a:pPr marL="448056" marR="0" lvl="0" indent="-384048" algn="just" defTabSz="914400" rtl="0" eaLnBrk="1" fontAlgn="auto" latinLnBrk="0" hangingPunct="1">
              <a:lnSpc>
                <a:spcPct val="100000"/>
              </a:lnSpc>
              <a:spcBef>
                <a:spcPct val="20000"/>
              </a:spcBef>
              <a:spcAft>
                <a:spcPts val="0"/>
              </a:spcAft>
              <a:buClr>
                <a:schemeClr val="accent1"/>
              </a:buClr>
              <a:buSzPct val="80000"/>
              <a:buFont typeface="Wingdings 2"/>
              <a:buAutoNum type="arabicPeriod" startAt="7"/>
              <a:tabLst/>
              <a:defRPr/>
            </a:pPr>
            <a:r>
              <a:rPr kumimoji="0" lang="ru-RU" sz="1400" b="0" i="0" u="none" strike="noStrike" kern="1200" cap="none" spc="0" normalizeH="0" baseline="0" noProof="0" dirty="0" smtClean="0">
                <a:ln>
                  <a:noFill/>
                </a:ln>
                <a:solidFill>
                  <a:schemeClr val="tx1"/>
                </a:solidFill>
                <a:effectLst/>
                <a:uLnTx/>
                <a:uFillTx/>
                <a:latin typeface="+mn-lt"/>
                <a:ea typeface="+mn-ea"/>
                <a:cs typeface="+mn-cs"/>
              </a:rPr>
              <a:t>Особенно важно применять понятие альтернативных издержек при анализе това­ров, для которых не существует рынка, таких как чистый воздух, здоровье и зоны отдыха, важность которых неоценима, даже если их и нельзя купить или продать на рынке.</a:t>
            </a:r>
          </a:p>
          <a:p>
            <a:pPr marL="448056" marR="0" lvl="0" indent="-384048" algn="l" defTabSz="914400" rtl="0" eaLnBrk="1" fontAlgn="auto" latinLnBrk="0" hangingPunct="1">
              <a:lnSpc>
                <a:spcPct val="100000"/>
              </a:lnSpc>
              <a:spcBef>
                <a:spcPct val="20000"/>
              </a:spcBef>
              <a:spcAft>
                <a:spcPts val="0"/>
              </a:spcAft>
              <a:buClr>
                <a:schemeClr val="accent1"/>
              </a:buClr>
              <a:buSzPct val="80000"/>
              <a:buFont typeface="Wingdings 2"/>
              <a:buAutoNum type="arabicPeriod" startAt="7"/>
              <a:tabLst/>
              <a:defRPr/>
            </a:pPr>
            <a:endParaRPr kumimoji="0" lang="ru-RU" sz="1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240871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 calcmode="lin" valueType="num">
                                      <p:cBhvr>
                                        <p:cTn id="28"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 calcmode="lin" valueType="num">
                                      <p:cBhvr>
                                        <p:cTn id="35"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3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КЛЮЧЕВЫЕ ПОНЯТИЯ</a:t>
            </a:r>
          </a:p>
        </p:txBody>
      </p:sp>
      <p:sp>
        <p:nvSpPr>
          <p:cNvPr id="3" name="Текст 2"/>
          <p:cNvSpPr>
            <a:spLocks noGrp="1"/>
          </p:cNvSpPr>
          <p:nvPr>
            <p:ph type="body" idx="1"/>
          </p:nvPr>
        </p:nvSpPr>
        <p:spPr>
          <a:xfrm>
            <a:off x="381000" y="1633536"/>
            <a:ext cx="8439472" cy="4747792"/>
          </a:xfrm>
        </p:spPr>
        <p:txBody>
          <a:bodyPr numCol="1">
            <a:noAutofit/>
          </a:bodyPr>
          <a:lstStyle/>
          <a:p>
            <a:pPr marL="340614" indent="-285750">
              <a:buFont typeface="Arial" panose="020B0604020202020204" pitchFamily="34" charset="0"/>
              <a:buChar char="•"/>
            </a:pPr>
            <a:r>
              <a:rPr lang="ru-RU" sz="1800" b="1" dirty="0" smtClean="0">
                <a:solidFill>
                  <a:schemeClr val="accent1"/>
                </a:solidFill>
              </a:rPr>
              <a:t>Анализ издержек</a:t>
            </a:r>
          </a:p>
          <a:p>
            <a:r>
              <a:rPr lang="ru-RU" sz="1800" dirty="0"/>
              <a:t>Общие издержки: постоянные и переменные</a:t>
            </a:r>
            <a:endParaRPr lang="ru-RU" sz="1800" dirty="0">
              <a:solidFill>
                <a:schemeClr val="accent1"/>
              </a:solidFill>
            </a:endParaRPr>
          </a:p>
          <a:p>
            <a:r>
              <a:rPr lang="en-US" sz="1800" i="1" dirty="0"/>
              <a:t>ТС = FC</a:t>
            </a:r>
            <a:r>
              <a:rPr lang="en-US" sz="1800" dirty="0"/>
              <a:t> </a:t>
            </a:r>
            <a:r>
              <a:rPr lang="ru-RU" sz="1800" dirty="0"/>
              <a:t>+ </a:t>
            </a:r>
            <a:r>
              <a:rPr lang="en-US" sz="1800" i="1" dirty="0"/>
              <a:t>VC</a:t>
            </a:r>
            <a:r>
              <a:rPr lang="en-US" sz="1800" i="1" dirty="0" smtClean="0"/>
              <a:t>;</a:t>
            </a:r>
            <a:endParaRPr lang="ru-RU" sz="1800" i="1" dirty="0" smtClean="0"/>
          </a:p>
          <a:p>
            <a:r>
              <a:rPr lang="en-US" sz="1800" i="1" dirty="0"/>
              <a:t>АС = TC/q</a:t>
            </a:r>
            <a:r>
              <a:rPr lang="en-US" sz="1800" dirty="0"/>
              <a:t> </a:t>
            </a:r>
            <a:r>
              <a:rPr lang="ru-RU" sz="1800" dirty="0"/>
              <a:t>= </a:t>
            </a:r>
            <a:r>
              <a:rPr lang="en-US" sz="1800" i="1" dirty="0"/>
              <a:t>AFC</a:t>
            </a:r>
            <a:r>
              <a:rPr lang="en-US" sz="1800" dirty="0"/>
              <a:t> </a:t>
            </a:r>
            <a:r>
              <a:rPr lang="ru-RU" sz="1800" dirty="0"/>
              <a:t>+ </a:t>
            </a:r>
            <a:r>
              <a:rPr lang="en-US" sz="1800" i="1" dirty="0" smtClean="0"/>
              <a:t>AVC</a:t>
            </a:r>
            <a:endParaRPr lang="ru-RU" sz="1800" i="1" dirty="0" smtClean="0"/>
          </a:p>
          <a:p>
            <a:r>
              <a:rPr lang="ru-RU" sz="1800" dirty="0"/>
              <a:t>Предельные </a:t>
            </a:r>
            <a:r>
              <a:rPr lang="ru-RU" sz="1800" dirty="0" smtClean="0"/>
              <a:t>издержки</a:t>
            </a:r>
          </a:p>
          <a:p>
            <a:r>
              <a:rPr lang="ru-RU" sz="1800" dirty="0"/>
              <a:t>Правило минимизации издержек:</a:t>
            </a:r>
          </a:p>
          <a:p>
            <a:r>
              <a:rPr lang="en-US" sz="1800" i="1" dirty="0"/>
              <a:t>MP</a:t>
            </a:r>
            <a:r>
              <a:rPr lang="en-US" sz="1800" i="1" baseline="-25000" dirty="0"/>
              <a:t>L</a:t>
            </a:r>
            <a:r>
              <a:rPr lang="ru-RU" sz="1800" i="1" dirty="0"/>
              <a:t>/</a:t>
            </a:r>
            <a:r>
              <a:rPr lang="en-US" sz="1800" i="1" dirty="0"/>
              <a:t>P</a:t>
            </a:r>
            <a:r>
              <a:rPr lang="en-US" sz="1800" i="1" baseline="-25000" dirty="0"/>
              <a:t>L</a:t>
            </a:r>
            <a:r>
              <a:rPr lang="ru-RU" sz="1800" i="1" dirty="0"/>
              <a:t> = </a:t>
            </a:r>
            <a:r>
              <a:rPr lang="en-US" sz="1800" i="1" dirty="0"/>
              <a:t>MP</a:t>
            </a:r>
            <a:r>
              <a:rPr lang="en-US" sz="1800" i="1" baseline="-25000" dirty="0"/>
              <a:t>A</a:t>
            </a:r>
            <a:r>
              <a:rPr lang="ru-RU" sz="1800" i="1" dirty="0"/>
              <a:t>/</a:t>
            </a:r>
            <a:r>
              <a:rPr lang="en-US" sz="1800" i="1" dirty="0"/>
              <a:t>P</a:t>
            </a:r>
            <a:r>
              <a:rPr lang="en-US" sz="1800" i="1" baseline="-25000" dirty="0"/>
              <a:t>A</a:t>
            </a:r>
            <a:r>
              <a:rPr lang="ru-RU" sz="1800" i="1" dirty="0"/>
              <a:t> =</a:t>
            </a:r>
            <a:r>
              <a:rPr lang="en-US" sz="1800" i="1" dirty="0"/>
              <a:t>MP</a:t>
            </a:r>
            <a:r>
              <a:rPr lang="ru-RU" sz="1800" i="1" baseline="-25000" dirty="0"/>
              <a:t>любого фактора </a:t>
            </a:r>
            <a:r>
              <a:rPr lang="ru-RU" sz="1800" i="1" dirty="0"/>
              <a:t>/</a:t>
            </a:r>
            <a:r>
              <a:rPr lang="en-US" sz="1800" i="1" dirty="0"/>
              <a:t>P</a:t>
            </a:r>
            <a:r>
              <a:rPr lang="ru-RU" sz="1800" i="1" baseline="-25000" dirty="0"/>
              <a:t>любого </a:t>
            </a:r>
            <a:r>
              <a:rPr lang="ru-RU" sz="1800" i="1" baseline="-25000" dirty="0" smtClean="0"/>
              <a:t>фактора</a:t>
            </a:r>
          </a:p>
          <a:p>
            <a:pPr marL="340614" indent="-285750">
              <a:buFont typeface="Arial" panose="020B0604020202020204" pitchFamily="34" charset="0"/>
              <a:buChar char="•"/>
            </a:pPr>
            <a:r>
              <a:rPr lang="ru-RU" sz="1800" b="1" dirty="0" smtClean="0">
                <a:solidFill>
                  <a:schemeClr val="accent1"/>
                </a:solidFill>
              </a:rPr>
              <a:t>Принципы </a:t>
            </a:r>
            <a:r>
              <a:rPr lang="ru-RU" sz="1800" b="1" dirty="0">
                <a:solidFill>
                  <a:schemeClr val="accent1"/>
                </a:solidFill>
              </a:rPr>
              <a:t>бухгалтерского </a:t>
            </a:r>
            <a:r>
              <a:rPr lang="ru-RU" sz="1800" b="1" dirty="0" smtClean="0">
                <a:solidFill>
                  <a:schemeClr val="accent1"/>
                </a:solidFill>
              </a:rPr>
              <a:t>учета</a:t>
            </a:r>
          </a:p>
          <a:p>
            <a:pPr algn="just"/>
            <a:r>
              <a:rPr lang="ru-RU" sz="1800" dirty="0"/>
              <a:t>Отчет о </a:t>
            </a:r>
            <a:r>
              <a:rPr lang="ru-RU" sz="1800" dirty="0" smtClean="0"/>
              <a:t>прибылях </a:t>
            </a:r>
            <a:r>
              <a:rPr lang="ru-RU" sz="1800" dirty="0"/>
              <a:t>и </a:t>
            </a:r>
            <a:r>
              <a:rPr lang="ru-RU" sz="1800" dirty="0" smtClean="0"/>
              <a:t>убытках: выручка, издержки, прибыль</a:t>
            </a:r>
          </a:p>
          <a:p>
            <a:pPr algn="just"/>
            <a:r>
              <a:rPr lang="ru-RU" sz="1800" dirty="0" smtClean="0"/>
              <a:t>Фундаментальное </a:t>
            </a:r>
            <a:r>
              <a:rPr lang="ru-RU" sz="1800" dirty="0"/>
              <a:t>равенство </a:t>
            </a:r>
            <a:r>
              <a:rPr lang="ru-RU" sz="1800" dirty="0" smtClean="0"/>
              <a:t>баланса</a:t>
            </a:r>
            <a:r>
              <a:rPr lang="ru-RU" sz="1800" dirty="0"/>
              <a:t>: </a:t>
            </a:r>
            <a:endParaRPr lang="ru-RU" sz="1800" dirty="0" smtClean="0"/>
          </a:p>
          <a:p>
            <a:pPr algn="just"/>
            <a:r>
              <a:rPr lang="ru-RU" sz="1800" dirty="0" smtClean="0"/>
              <a:t>Активы </a:t>
            </a:r>
            <a:r>
              <a:rPr lang="ru-RU" sz="1800" dirty="0"/>
              <a:t>= </a:t>
            </a:r>
            <a:r>
              <a:rPr lang="ru-RU" sz="1800" dirty="0" smtClean="0"/>
              <a:t>пассивы+ </a:t>
            </a:r>
            <a:r>
              <a:rPr lang="ru-RU" sz="1800" dirty="0"/>
              <a:t>собственный капитал</a:t>
            </a:r>
          </a:p>
          <a:p>
            <a:pPr algn="just"/>
            <a:r>
              <a:rPr lang="ru-RU" sz="1800" dirty="0"/>
              <a:t>Альтернативные издержки</a:t>
            </a:r>
            <a:endParaRPr lang="ru-RU" sz="1800" b="1" dirty="0">
              <a:solidFill>
                <a:schemeClr val="accent1"/>
              </a:solidFill>
            </a:endParaRPr>
          </a:p>
          <a:p>
            <a:pPr algn="just"/>
            <a:r>
              <a:rPr lang="ru-RU" sz="1800" dirty="0" smtClean="0"/>
              <a:t>Понятия </a:t>
            </a:r>
            <a:r>
              <a:rPr lang="ru-RU" sz="1800" dirty="0"/>
              <a:t>издержек </a:t>
            </a:r>
            <a:r>
              <a:rPr lang="ru-RU" sz="1800" dirty="0" smtClean="0"/>
              <a:t>в экономической </a:t>
            </a:r>
            <a:r>
              <a:rPr lang="ru-RU" sz="1800" dirty="0"/>
              <a:t>теории и </a:t>
            </a:r>
            <a:r>
              <a:rPr lang="ru-RU" sz="1800" dirty="0" smtClean="0"/>
              <a:t>бухгалтерском </a:t>
            </a:r>
            <a:r>
              <a:rPr lang="ru-RU" sz="1800" dirty="0"/>
              <a:t>учете</a:t>
            </a:r>
          </a:p>
          <a:p>
            <a:endParaRPr lang="ru-RU" sz="1400" dirty="0"/>
          </a:p>
          <a:p>
            <a:r>
              <a:rPr lang="ru-RU" sz="1400" dirty="0"/>
              <a:t/>
            </a:r>
            <a:br>
              <a:rPr lang="ru-RU" sz="1400" dirty="0"/>
            </a:br>
            <a:endParaRPr lang="ru-RU" sz="1400" dirty="0"/>
          </a:p>
          <a:p>
            <a:r>
              <a:rPr lang="ru-RU" sz="1400" dirty="0"/>
              <a:t>	</a:t>
            </a:r>
          </a:p>
          <a:p>
            <a:endParaRPr lang="ru-RU" sz="1400" dirty="0"/>
          </a:p>
          <a:p>
            <a:r>
              <a:rPr lang="ru-RU" sz="1400" dirty="0"/>
              <a:t>	</a:t>
            </a:r>
            <a:br>
              <a:rPr lang="ru-RU" sz="1400" dirty="0"/>
            </a:br>
            <a:r>
              <a:rPr lang="ru-RU" sz="1400" dirty="0"/>
              <a:t> </a:t>
            </a:r>
          </a:p>
          <a:p>
            <a:r>
              <a:rPr lang="ru-RU" sz="1400" dirty="0"/>
              <a:t/>
            </a:r>
            <a:br>
              <a:rPr lang="ru-RU" sz="1400" dirty="0"/>
            </a:br>
            <a:r>
              <a:rPr lang="ru-RU" sz="1400" i="1" dirty="0"/>
              <a:t/>
            </a:r>
            <a:br>
              <a:rPr lang="ru-RU" sz="1400" i="1" dirty="0"/>
            </a:br>
            <a:endParaRPr lang="ru-RU" sz="1400" dirty="0"/>
          </a:p>
        </p:txBody>
      </p:sp>
    </p:spTree>
    <p:extLst>
      <p:ext uri="{BB962C8B-B14F-4D97-AF65-F5344CB8AC3E}">
        <p14:creationId xmlns:p14="http://schemas.microsoft.com/office/powerpoint/2010/main" xmlns="" val="423790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 calcmode="lin" valueType="num">
                                      <p:cBhvr>
                                        <p:cTn id="4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6" dur="500"/>
                                        <p:tgtEl>
                                          <p:spTgt spid="3">
                                            <p:txEl>
                                              <p:pRg st="7" end="7"/>
                                            </p:txEl>
                                          </p:spTgt>
                                        </p:tgtEl>
                                      </p:cBhvr>
                                    </p:animEffect>
                                  </p:childTnLst>
                                </p:cTn>
                              </p:par>
                              <p:par>
                                <p:cTn id="47" presetID="53" presetClass="entr" presetSubtype="16"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p:cTn id="4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3">
                                            <p:txEl>
                                              <p:pRg st="8" end="8"/>
                                            </p:txEl>
                                          </p:spTgt>
                                        </p:tgtEl>
                                      </p:cBhvr>
                                    </p:animEffect>
                                  </p:childTnLst>
                                </p:cTn>
                              </p:par>
                              <p:par>
                                <p:cTn id="52" presetID="53" presetClass="entr" presetSubtype="16" fill="hold"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 calcmode="lin" valueType="num">
                                      <p:cBhvr>
                                        <p:cTn id="54"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6" dur="500"/>
                                        <p:tgtEl>
                                          <p:spTgt spid="3">
                                            <p:txEl>
                                              <p:pRg st="9" end="9"/>
                                            </p:txEl>
                                          </p:spTgt>
                                        </p:tgtEl>
                                      </p:cBhvr>
                                    </p:animEffect>
                                  </p:childTnLst>
                                </p:cTn>
                              </p:par>
                              <p:par>
                                <p:cTn id="57" presetID="53" presetClass="entr" presetSubtype="16" fill="hold"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p:cTn id="59"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0"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1" dur="500"/>
                                        <p:tgtEl>
                                          <p:spTgt spid="3">
                                            <p:txEl>
                                              <p:pRg st="10" end="10"/>
                                            </p:txEl>
                                          </p:spTgt>
                                        </p:tgtEl>
                                      </p:cBhvr>
                                    </p:animEffect>
                                  </p:childTnLst>
                                </p:cTn>
                              </p:par>
                              <p:par>
                                <p:cTn id="62" presetID="53" presetClass="entr" presetSubtype="16" fill="hold" nodeType="withEffect">
                                  <p:stCondLst>
                                    <p:cond delay="0"/>
                                  </p:stCondLst>
                                  <p:childTnLst>
                                    <p:set>
                                      <p:cBhvr>
                                        <p:cTn id="63" dur="1" fill="hold">
                                          <p:stCondLst>
                                            <p:cond delay="0"/>
                                          </p:stCondLst>
                                        </p:cTn>
                                        <p:tgtEl>
                                          <p:spTgt spid="3">
                                            <p:txEl>
                                              <p:pRg st="11" end="11"/>
                                            </p:txEl>
                                          </p:spTgt>
                                        </p:tgtEl>
                                        <p:attrNameLst>
                                          <p:attrName>style.visibility</p:attrName>
                                        </p:attrNameLst>
                                      </p:cBhvr>
                                      <p:to>
                                        <p:strVal val="visible"/>
                                      </p:to>
                                    </p:set>
                                    <p:anim calcmode="lin" valueType="num">
                                      <p:cBhvr>
                                        <p:cTn id="64"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5"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66" dur="500"/>
                                        <p:tgtEl>
                                          <p:spTgt spid="3">
                                            <p:txEl>
                                              <p:pRg st="11" end="11"/>
                                            </p:txEl>
                                          </p:spTgt>
                                        </p:tgtEl>
                                      </p:cBhvr>
                                    </p:animEffect>
                                  </p:childTnLst>
                                </p:cTn>
                              </p:par>
                              <p:par>
                                <p:cTn id="67" presetID="53" presetClass="entr" presetSubtype="16" fill="hold" nodeType="withEffect">
                                  <p:stCondLst>
                                    <p:cond delay="0"/>
                                  </p:stCondLst>
                                  <p:childTnLst>
                                    <p:set>
                                      <p:cBhvr>
                                        <p:cTn id="68" dur="1" fill="hold">
                                          <p:stCondLst>
                                            <p:cond delay="0"/>
                                          </p:stCondLst>
                                        </p:cTn>
                                        <p:tgtEl>
                                          <p:spTgt spid="3">
                                            <p:txEl>
                                              <p:pRg st="12" end="12"/>
                                            </p:txEl>
                                          </p:spTgt>
                                        </p:tgtEl>
                                        <p:attrNameLst>
                                          <p:attrName>style.visibility</p:attrName>
                                        </p:attrNameLst>
                                      </p:cBhvr>
                                      <p:to>
                                        <p:strVal val="visible"/>
                                      </p:to>
                                    </p:set>
                                    <p:anim calcmode="lin" valueType="num">
                                      <p:cBhvr>
                                        <p:cTn id="69"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0"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16633"/>
            <a:ext cx="7239000" cy="1080120"/>
          </a:xfrm>
        </p:spPr>
        <p:txBody>
          <a:bodyPr/>
          <a:lstStyle/>
          <a:p>
            <a:r>
              <a:rPr lang="ru-RU" dirty="0" smtClean="0"/>
              <a:t>ВОПРОСЫ ДЛЯ ОБСУЖДЕНИЯ</a:t>
            </a:r>
            <a:endParaRPr lang="ru-RU" dirty="0"/>
          </a:p>
        </p:txBody>
      </p:sp>
      <p:sp>
        <p:nvSpPr>
          <p:cNvPr id="3" name="Текст 2"/>
          <p:cNvSpPr>
            <a:spLocks noGrp="1"/>
          </p:cNvSpPr>
          <p:nvPr>
            <p:ph type="body" idx="1"/>
          </p:nvPr>
        </p:nvSpPr>
        <p:spPr>
          <a:xfrm>
            <a:off x="395536" y="980728"/>
            <a:ext cx="8439472" cy="5400600"/>
          </a:xfrm>
        </p:spPr>
        <p:txBody>
          <a:bodyPr>
            <a:noAutofit/>
          </a:bodyPr>
          <a:lstStyle/>
          <a:p>
            <a:pPr marL="397764" lvl="0" indent="-342900" algn="just">
              <a:buFont typeface="+mj-lt"/>
              <a:buAutoNum type="arabicPeriod"/>
            </a:pPr>
            <a:r>
              <a:rPr lang="ru-RU" sz="1400" dirty="0"/>
              <a:t>К 55 долл. постоянных издержек в табл. </a:t>
            </a:r>
            <a:r>
              <a:rPr lang="ru-RU" sz="1400" dirty="0" smtClean="0"/>
              <a:t>3 </a:t>
            </a:r>
            <a:r>
              <a:rPr lang="ru-RU" sz="1400" dirty="0"/>
              <a:t>прибавьте 90 долл. дополнительных </a:t>
            </a:r>
            <a:r>
              <a:rPr lang="en-US" sz="1400" i="1" dirty="0"/>
              <a:t>FC</a:t>
            </a:r>
            <a:r>
              <a:rPr lang="ru-RU" sz="1400" i="1" dirty="0" smtClean="0"/>
              <a:t>. </a:t>
            </a:r>
            <a:r>
              <a:rPr lang="ru-RU" sz="1400" dirty="0" smtClean="0"/>
              <a:t>Заполните </a:t>
            </a:r>
            <a:r>
              <a:rPr lang="ru-RU" sz="1400" dirty="0"/>
              <a:t>таблицу исходя из прежних значений </a:t>
            </a:r>
            <a:r>
              <a:rPr lang="en-US" sz="1400" i="1" dirty="0"/>
              <a:t>VC</a:t>
            </a:r>
            <a:r>
              <a:rPr lang="en-US" sz="1400" dirty="0"/>
              <a:t> </a:t>
            </a:r>
            <a:r>
              <a:rPr lang="ru-RU" sz="1400" dirty="0"/>
              <a:t>и новых значений </a:t>
            </a:r>
            <a:r>
              <a:rPr lang="en-US" sz="1400" i="1" dirty="0"/>
              <a:t>FC</a:t>
            </a:r>
            <a:r>
              <a:rPr lang="ru-RU" sz="1400" i="1" dirty="0"/>
              <a:t>=</a:t>
            </a:r>
            <a:r>
              <a:rPr lang="ru-RU" sz="1400" dirty="0"/>
              <a:t>145 долл. Что произойдет с </a:t>
            </a:r>
            <a:r>
              <a:rPr lang="en-US" sz="1400" i="1" dirty="0"/>
              <a:t>MC</a:t>
            </a:r>
            <a:r>
              <a:rPr lang="ru-RU" sz="1400" i="1" dirty="0"/>
              <a:t>, </a:t>
            </a:r>
            <a:r>
              <a:rPr lang="en-US" sz="1400" i="1" dirty="0"/>
              <a:t>AVC</a:t>
            </a:r>
            <a:r>
              <a:rPr lang="ru-RU" sz="1400" i="1" dirty="0"/>
              <a:t>, ТС, </a:t>
            </a:r>
            <a:r>
              <a:rPr lang="en-US" sz="1400" i="1" dirty="0"/>
              <a:t>AC</a:t>
            </a:r>
            <a:r>
              <a:rPr lang="ru-RU" sz="1400" i="1" dirty="0"/>
              <a:t>, </a:t>
            </a:r>
            <a:r>
              <a:rPr lang="en-US" sz="1400" i="1" dirty="0"/>
              <a:t>AFC</a:t>
            </a:r>
            <a:r>
              <a:rPr lang="ru-RU" sz="1400" i="1" dirty="0"/>
              <a:t>?</a:t>
            </a:r>
            <a:r>
              <a:rPr lang="ru-RU" sz="1400" dirty="0"/>
              <a:t> Можете ли вы доказать, что минимальные </a:t>
            </a:r>
            <a:r>
              <a:rPr lang="ru-RU" sz="1400" i="1" dirty="0"/>
              <a:t>АС</a:t>
            </a:r>
            <a:r>
              <a:rPr lang="ru-RU" sz="1400" dirty="0"/>
              <a:t> теперь соответствуют </a:t>
            </a:r>
            <a:r>
              <a:rPr lang="en-US" sz="1400" i="1" dirty="0"/>
              <a:t>q</a:t>
            </a:r>
            <a:r>
              <a:rPr lang="ru-RU" sz="1400" i="1" dirty="0"/>
              <a:t>*</a:t>
            </a:r>
            <a:r>
              <a:rPr lang="ru-RU" sz="1400" dirty="0"/>
              <a:t> = 5, при этом </a:t>
            </a:r>
            <a:r>
              <a:rPr lang="ru-RU" sz="1400" i="1" dirty="0"/>
              <a:t>АС</a:t>
            </a:r>
            <a:r>
              <a:rPr lang="ru-RU" sz="1400" dirty="0"/>
              <a:t> = 60 долл. =</a:t>
            </a:r>
            <a:r>
              <a:rPr lang="ru-RU" sz="1400" i="1" dirty="0"/>
              <a:t>МС?</a:t>
            </a:r>
            <a:endParaRPr lang="ru-RU" sz="1400" dirty="0"/>
          </a:p>
          <a:p>
            <a:pPr marL="397764" lvl="0" indent="-342900" algn="just">
              <a:buFont typeface="+mj-lt"/>
              <a:buAutoNum type="arabicPeriod"/>
            </a:pPr>
            <a:r>
              <a:rPr lang="ru-RU" sz="1400" dirty="0"/>
              <a:t>Объясните, почему </a:t>
            </a:r>
            <a:r>
              <a:rPr lang="ru-RU" sz="1400" i="1" dirty="0"/>
              <a:t>МС</a:t>
            </a:r>
            <a:r>
              <a:rPr lang="ru-RU" sz="1400" dirty="0"/>
              <a:t> пересекает </a:t>
            </a:r>
            <a:r>
              <a:rPr lang="en-US" sz="1400" dirty="0"/>
              <a:t>U</a:t>
            </a:r>
            <a:r>
              <a:rPr lang="ru-RU" sz="1400" dirty="0"/>
              <a:t>-образные кривые </a:t>
            </a:r>
            <a:r>
              <a:rPr lang="ru-RU" sz="1400" i="1" dirty="0"/>
              <a:t>АС</a:t>
            </a:r>
            <a:r>
              <a:rPr lang="ru-RU" sz="1400" dirty="0"/>
              <a:t> и </a:t>
            </a:r>
            <a:r>
              <a:rPr lang="en-US" sz="1400" i="1" dirty="0"/>
              <a:t>AVC</a:t>
            </a:r>
            <a:r>
              <a:rPr lang="en-US" sz="1400" dirty="0"/>
              <a:t> </a:t>
            </a:r>
            <a:r>
              <a:rPr lang="ru-RU" sz="1400" dirty="0"/>
              <a:t>в их точках </a:t>
            </a:r>
            <a:r>
              <a:rPr lang="ru-RU" sz="1400" dirty="0" smtClean="0"/>
              <a:t>минимума</a:t>
            </a:r>
            <a:r>
              <a:rPr lang="ru-RU" sz="1400" dirty="0"/>
              <a:t>.</a:t>
            </a:r>
          </a:p>
          <a:p>
            <a:pPr marL="397764" lvl="0" indent="-342900" algn="just">
              <a:buFont typeface="+mj-lt"/>
              <a:buAutoNum type="arabicPeriod"/>
            </a:pPr>
            <a:r>
              <a:rPr lang="ru-RU" sz="1400" dirty="0"/>
              <a:t>“Обязательная военная служба позволяет государству обманывать себя и насе­ление относительно истинных издержек содержания большой армии”. Сравните затраты государства с альтернативными издержками добровольной армии (когда ее содержание обходится дорого) и принудительной службы (когда ее содержание обходится дешево). Что вы можете сказать относительно данной цитаты, приме­нив понятие альтернативных издержек?</a:t>
            </a:r>
          </a:p>
          <a:p>
            <a:pPr marL="397764" lvl="0" indent="-342900">
              <a:buFont typeface="+mj-lt"/>
              <a:buAutoNum type="arabicPeriod"/>
            </a:pPr>
            <a:endParaRPr lang="ru-RU" sz="1400" dirty="0"/>
          </a:p>
          <a:p>
            <a:endParaRPr lang="ru-RU" sz="1400"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59632" y="3789040"/>
            <a:ext cx="7630590" cy="2857899"/>
          </a:xfrm>
          <a:prstGeom prst="rect">
            <a:avLst/>
          </a:prstGeom>
        </p:spPr>
      </p:pic>
      <p:sp>
        <p:nvSpPr>
          <p:cNvPr id="5" name="TextBox 4"/>
          <p:cNvSpPr txBox="1"/>
          <p:nvPr/>
        </p:nvSpPr>
        <p:spPr>
          <a:xfrm>
            <a:off x="179512" y="3933056"/>
            <a:ext cx="914033" cy="369332"/>
          </a:xfrm>
          <a:prstGeom prst="rect">
            <a:avLst/>
          </a:prstGeom>
          <a:noFill/>
        </p:spPr>
        <p:txBody>
          <a:bodyPr wrap="none" rtlCol="0">
            <a:spAutoFit/>
          </a:bodyPr>
          <a:lstStyle/>
          <a:p>
            <a:r>
              <a:rPr lang="ru-RU" dirty="0" smtClean="0"/>
              <a:t>Табл.7</a:t>
            </a:r>
            <a:endParaRPr lang="ru-RU" dirty="0"/>
          </a:p>
        </p:txBody>
      </p:sp>
    </p:spTree>
    <p:extLst>
      <p:ext uri="{BB962C8B-B14F-4D97-AF65-F5344CB8AC3E}">
        <p14:creationId xmlns:p14="http://schemas.microsoft.com/office/powerpoint/2010/main" xmlns="" val="276183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323528" y="188640"/>
            <a:ext cx="8640960" cy="6480720"/>
          </a:xfrm>
        </p:spPr>
        <p:txBody>
          <a:bodyPr>
            <a:noAutofit/>
          </a:bodyPr>
          <a:lstStyle/>
          <a:p>
            <a:pPr marL="397764" lvl="0" indent="-342900">
              <a:buFont typeface="+mj-lt"/>
              <a:buAutoNum type="arabicPeriod" startAt="4"/>
            </a:pPr>
            <a:r>
              <a:rPr lang="ru-RU" sz="1400" dirty="0"/>
              <a:t>Изучите данные приведенной </a:t>
            </a:r>
            <a:r>
              <a:rPr lang="ru-RU" sz="1400" dirty="0" smtClean="0"/>
              <a:t>выше </a:t>
            </a:r>
            <a:r>
              <a:rPr lang="ru-RU" sz="1400" dirty="0"/>
              <a:t>таблицы, которая аналогична табл. 4.</a:t>
            </a:r>
          </a:p>
          <a:p>
            <a:pPr marL="340614" lvl="0" indent="-285750" algn="just">
              <a:buFont typeface="Arial" panose="020B0604020202020204" pitchFamily="34" charset="0"/>
              <a:buChar char="•"/>
            </a:pPr>
            <a:r>
              <a:rPr lang="ru-RU" sz="1400" dirty="0"/>
              <a:t>Подсчитайте </a:t>
            </a:r>
            <a:r>
              <a:rPr lang="ru-RU" sz="1400" i="1" dirty="0"/>
              <a:t>ТС, </a:t>
            </a:r>
            <a:r>
              <a:rPr lang="en-US" sz="1400" i="1" dirty="0"/>
              <a:t>VC</a:t>
            </a:r>
            <a:r>
              <a:rPr lang="ru-RU" sz="1400" i="1" dirty="0"/>
              <a:t>, </a:t>
            </a:r>
            <a:r>
              <a:rPr lang="en-US" sz="1400" i="1" dirty="0"/>
              <a:t>FC</a:t>
            </a:r>
            <a:r>
              <a:rPr lang="ru-RU" sz="1400" i="1" dirty="0"/>
              <a:t>, </a:t>
            </a:r>
            <a:r>
              <a:rPr lang="en-US" sz="1400" i="1" dirty="0"/>
              <a:t>AC</a:t>
            </a:r>
            <a:r>
              <a:rPr lang="ru-RU" sz="1400" i="1" dirty="0"/>
              <a:t>, </a:t>
            </a:r>
            <a:r>
              <a:rPr lang="en-US" sz="1400" i="1" dirty="0"/>
              <a:t>AVC</a:t>
            </a:r>
            <a:r>
              <a:rPr lang="en-US" sz="1400" dirty="0"/>
              <a:t> </a:t>
            </a:r>
            <a:r>
              <a:rPr lang="ru-RU" sz="1400" dirty="0"/>
              <a:t>и </a:t>
            </a:r>
            <a:r>
              <a:rPr lang="ru-RU" sz="1400" i="1" dirty="0"/>
              <a:t>МС.</a:t>
            </a:r>
            <a:r>
              <a:rPr lang="ru-RU" sz="1400" dirty="0"/>
              <a:t> Начертите на миллиметровой бумаге кривые </a:t>
            </a:r>
            <a:r>
              <a:rPr lang="ru-RU" sz="1400" i="1" dirty="0"/>
              <a:t>АС</a:t>
            </a:r>
            <a:r>
              <a:rPr lang="ru-RU" sz="1400" dirty="0"/>
              <a:t> и </a:t>
            </a:r>
            <a:r>
              <a:rPr lang="ru-RU" sz="1400" i="1" dirty="0"/>
              <a:t>МС.</a:t>
            </a:r>
            <a:endParaRPr lang="ru-RU" sz="1400" dirty="0"/>
          </a:p>
          <a:p>
            <a:pPr marL="340614" lvl="0" indent="-285750" algn="just">
              <a:buFont typeface="Arial" panose="020B0604020202020204" pitchFamily="34" charset="0"/>
              <a:buChar char="•"/>
            </a:pPr>
            <a:r>
              <a:rPr lang="ru-RU" sz="1400" dirty="0"/>
              <a:t>Допустим, количество трудовых ресурсов удвоилось. Подсчитайте новые </a:t>
            </a:r>
            <a:r>
              <a:rPr lang="ru-RU" sz="1400" i="1" dirty="0"/>
              <a:t>АС </a:t>
            </a:r>
            <a:r>
              <a:rPr lang="ru-RU" sz="1400" dirty="0"/>
              <a:t>и </a:t>
            </a:r>
            <a:r>
              <a:rPr lang="ru-RU" sz="1400" i="1" dirty="0"/>
              <a:t>МС.</a:t>
            </a:r>
            <a:r>
              <a:rPr lang="ru-RU" sz="1400" dirty="0"/>
              <a:t> Начертите новые кривые и сравните их с полученными в первом случае.</a:t>
            </a:r>
          </a:p>
          <a:p>
            <a:pPr marL="340614" indent="-285750" algn="just">
              <a:buFont typeface="Arial" panose="020B0604020202020204" pitchFamily="34" charset="0"/>
              <a:buChar char="•"/>
            </a:pPr>
            <a:r>
              <a:rPr lang="ru-RU" sz="1400" dirty="0"/>
              <a:t>Предположим, что общая производительность факторов удвоилась (т.е. объем про­изводства для каждой комбинации факторов стал в два раза больше). Повторите ту же операцию, что и в предыдущем пункте. Можете ли вы выделить два основ­ных фактора, которые оказывают влияние на кривые издержек предприятия?</a:t>
            </a:r>
            <a:endParaRPr lang="ru-RU" sz="1400" dirty="0" smtClean="0"/>
          </a:p>
          <a:p>
            <a:pPr marL="512064" indent="-457200">
              <a:buFont typeface="+mj-lt"/>
              <a:buAutoNum type="arabicPeriod" startAt="5"/>
            </a:pPr>
            <a:r>
              <a:rPr lang="ru-RU" sz="1400" dirty="0" smtClean="0"/>
              <a:t>Найдите </a:t>
            </a:r>
            <a:r>
              <a:rPr lang="ru-RU" sz="1400" dirty="0"/>
              <a:t>ошибки в каждом из следующих утверждений.</a:t>
            </a:r>
          </a:p>
          <a:p>
            <a:pPr marL="397764" lvl="0" indent="-342900" algn="just">
              <a:buFont typeface="Arial" panose="020B0604020202020204" pitchFamily="34" charset="0"/>
              <a:buChar char="•"/>
            </a:pPr>
            <a:r>
              <a:rPr lang="ru-RU" sz="1400" dirty="0"/>
              <a:t>Средние издержки минимальны, когда предельные издержки достигают на­именьшего значения.</a:t>
            </a:r>
          </a:p>
          <a:p>
            <a:pPr marL="397764" lvl="0" indent="-342900" algn="just">
              <a:buFont typeface="Arial" panose="020B0604020202020204" pitchFamily="34" charset="0"/>
              <a:buChar char="•"/>
            </a:pPr>
            <a:r>
              <a:rPr lang="ru-RU" sz="1400" dirty="0"/>
              <a:t>Поскольку постоянные издержки никогда не изменяются, средние постоянные издержки одинаковы для каждого уровня объема производства.</a:t>
            </a:r>
          </a:p>
          <a:p>
            <a:pPr marL="397764" lvl="0" indent="-342900" algn="just">
              <a:buFont typeface="Arial" panose="020B0604020202020204" pitchFamily="34" charset="0"/>
              <a:buChar char="•"/>
            </a:pPr>
            <a:r>
              <a:rPr lang="ru-RU" sz="1400" dirty="0"/>
              <a:t>Средние издержки возрастают при увеличении предельных издержек.</a:t>
            </a:r>
          </a:p>
          <a:p>
            <a:pPr marL="397764" lvl="0" indent="-342900" algn="just">
              <a:buFont typeface="Arial" panose="020B0604020202020204" pitchFamily="34" charset="0"/>
              <a:buChar char="•"/>
            </a:pPr>
            <a:r>
              <a:rPr lang="ru-RU" sz="1400" dirty="0"/>
              <a:t>Альтернативные издержки добычи нефти в Йосмайт-парке равны нулю по той причине, что ни одно предприятие ничего не производит в этом месте.</a:t>
            </a:r>
          </a:p>
          <a:p>
            <a:pPr marL="397764" indent="-342900" algn="just">
              <a:buFont typeface="Arial" panose="020B0604020202020204" pitchFamily="34" charset="0"/>
              <a:buChar char="•"/>
            </a:pPr>
            <a:r>
              <a:rPr lang="ru-RU" sz="1400" dirty="0"/>
              <a:t>Предприятие минимизирует издержки, если тратит одинаковые суммы денег на приобретение каждого </a:t>
            </a:r>
            <a:r>
              <a:rPr lang="ru-RU" sz="1400" dirty="0" smtClean="0"/>
              <a:t>ресурса</a:t>
            </a:r>
          </a:p>
          <a:p>
            <a:pPr marL="397764" indent="-342900" algn="just">
              <a:buAutoNum type="arabicPeriod" startAt="6"/>
            </a:pPr>
            <a:r>
              <a:rPr lang="ru-RU" sz="1400" dirty="0" smtClean="0">
                <a:solidFill>
                  <a:schemeClr val="tx1"/>
                </a:solidFill>
              </a:rPr>
              <a:t>В 1997 году компания получила  10 млн долл. чистой выручки , а все её издержки(включая налоги, арендную плату и т.д.) составили 9 млн долл. Компания арендует оборудование и заводские помещения. Товарно-материальные запасы  предприятия за год не изменились. Они не платят дивиденды. Составьте упрощенный отчёт о прибылях  и убытках для данной компании за 1997 год.</a:t>
            </a:r>
          </a:p>
          <a:p>
            <a:pPr marL="397764" indent="-342900" algn="just">
              <a:buAutoNum type="arabicPeriod" startAt="6"/>
            </a:pPr>
            <a:r>
              <a:rPr lang="ru-RU" sz="1400" dirty="0" smtClean="0">
                <a:solidFill>
                  <a:schemeClr val="tx1"/>
                </a:solidFill>
              </a:rPr>
              <a:t>Объясните разницу между предельными и средними издержками. Почему кривая </a:t>
            </a:r>
            <a:r>
              <a:rPr lang="en-US" sz="1400" dirty="0" smtClean="0">
                <a:solidFill>
                  <a:schemeClr val="tx1"/>
                </a:solidFill>
              </a:rPr>
              <a:t>AVC </a:t>
            </a:r>
            <a:r>
              <a:rPr lang="ru-RU" sz="1400" dirty="0" smtClean="0">
                <a:solidFill>
                  <a:schemeClr val="tx1"/>
                </a:solidFill>
              </a:rPr>
              <a:t> напоминает кривую </a:t>
            </a:r>
            <a:r>
              <a:rPr lang="en-US" sz="1400" dirty="0" smtClean="0">
                <a:solidFill>
                  <a:schemeClr val="tx1"/>
                </a:solidFill>
              </a:rPr>
              <a:t>MC</a:t>
            </a:r>
            <a:r>
              <a:rPr lang="ru-RU" sz="1400" dirty="0" smtClean="0">
                <a:solidFill>
                  <a:schemeClr val="tx1"/>
                </a:solidFill>
              </a:rPr>
              <a:t>? Почему </a:t>
            </a:r>
            <a:r>
              <a:rPr lang="en-US" sz="1400" dirty="0" smtClean="0">
                <a:solidFill>
                  <a:schemeClr val="tx1"/>
                </a:solidFill>
              </a:rPr>
              <a:t>MC </a:t>
            </a:r>
            <a:r>
              <a:rPr lang="ru-RU" sz="1400" dirty="0" smtClean="0">
                <a:solidFill>
                  <a:schemeClr val="tx1"/>
                </a:solidFill>
              </a:rPr>
              <a:t>одинаковы, независимо от того, получены ли они из </a:t>
            </a:r>
            <a:r>
              <a:rPr lang="en-US" sz="1400" dirty="0" smtClean="0">
                <a:solidFill>
                  <a:schemeClr val="tx1"/>
                </a:solidFill>
              </a:rPr>
              <a:t>TC </a:t>
            </a:r>
            <a:r>
              <a:rPr lang="ru-RU" sz="1400" dirty="0" smtClean="0">
                <a:solidFill>
                  <a:schemeClr val="tx1"/>
                </a:solidFill>
              </a:rPr>
              <a:t> или из  </a:t>
            </a:r>
            <a:r>
              <a:rPr lang="en-US" sz="1400" dirty="0" smtClean="0">
                <a:solidFill>
                  <a:schemeClr val="tx1"/>
                </a:solidFill>
              </a:rPr>
              <a:t>VC</a:t>
            </a:r>
            <a:r>
              <a:rPr lang="ru-RU" sz="1400" dirty="0" smtClean="0">
                <a:solidFill>
                  <a:schemeClr val="tx1"/>
                </a:solidFill>
              </a:rPr>
              <a:t>?</a:t>
            </a:r>
          </a:p>
        </p:txBody>
      </p:sp>
    </p:spTree>
    <p:extLst>
      <p:ext uri="{BB962C8B-B14F-4D97-AF65-F5344CB8AC3E}">
        <p14:creationId xmlns:p14="http://schemas.microsoft.com/office/powerpoint/2010/main" xmlns="" val="181300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271464"/>
            <a:ext cx="8007424" cy="2365448"/>
          </a:xfrm>
        </p:spPr>
        <p:txBody>
          <a:bodyPr>
            <a:noAutofit/>
          </a:bodyPr>
          <a:lstStyle/>
          <a:p>
            <a:r>
              <a:rPr lang="ru-RU" dirty="0" smtClean="0"/>
              <a:t>ПРОИЗВОДСТВО, ТЕОРИЯ ИЗДЕРЖЕК И РЕШЕНИЯ, ПРЕДПРИНИМАЕМЫЕ ПРЕДПРИЯТИЯМИ (Приложение)</a:t>
            </a:r>
            <a:endParaRPr lang="ru-RU" dirty="0"/>
          </a:p>
        </p:txBody>
      </p:sp>
      <p:sp>
        <p:nvSpPr>
          <p:cNvPr id="4" name="Прямоугольник 3"/>
          <p:cNvSpPr/>
          <p:nvPr/>
        </p:nvSpPr>
        <p:spPr>
          <a:xfrm>
            <a:off x="395536" y="2780928"/>
            <a:ext cx="3960440" cy="3970318"/>
          </a:xfrm>
          <a:prstGeom prst="rect">
            <a:avLst/>
          </a:prstGeom>
        </p:spPr>
        <p:txBody>
          <a:bodyPr wrap="square">
            <a:spAutoFit/>
          </a:bodyPr>
          <a:lstStyle/>
          <a:p>
            <a:pPr algn="just"/>
            <a:r>
              <a:rPr lang="ru-RU" dirty="0"/>
              <a:t>Теория </a:t>
            </a:r>
            <a:r>
              <a:rPr lang="ru-RU" dirty="0" smtClean="0"/>
              <a:t>производства </a:t>
            </a:r>
            <a:r>
              <a:rPr lang="ru-RU" dirty="0"/>
              <a:t>и теория анализа </a:t>
            </a:r>
            <a:r>
              <a:rPr lang="ru-RU" dirty="0" smtClean="0"/>
              <a:t>издержек </a:t>
            </a:r>
            <a:r>
              <a:rPr lang="ru-RU" dirty="0"/>
              <a:t>являются основой всей микроэкономики. Знание закономерностей произ­водства и издержек поможет понять, как ограниченность ресурсов в экономике отражает­ся в рыночных ценах. </a:t>
            </a:r>
            <a:r>
              <a:rPr lang="ru-RU" dirty="0" smtClean="0"/>
              <a:t>В данном </a:t>
            </a:r>
            <a:r>
              <a:rPr lang="ru-RU" dirty="0"/>
              <a:t>приложении эти понятия изучаются подробнее, и, кроме того, вы познакомитесь с понятием кривой равных продуктов, </a:t>
            </a:r>
            <a:r>
              <a:rPr lang="ru-RU" dirty="0" smtClean="0"/>
              <a:t>или изокванты</a:t>
            </a:r>
            <a:r>
              <a:rPr lang="ru-RU" dirty="0"/>
              <a:t>.</a:t>
            </a:r>
          </a:p>
        </p:txBody>
      </p:sp>
      <p:pic>
        <p:nvPicPr>
          <p:cNvPr id="40962" name="Picture 2"/>
          <p:cNvPicPr>
            <a:picLocks noChangeAspect="1" noChangeArrowheads="1"/>
          </p:cNvPicPr>
          <p:nvPr/>
        </p:nvPicPr>
        <p:blipFill>
          <a:blip r:embed="rId2" cstate="print"/>
          <a:srcRect/>
          <a:stretch>
            <a:fillRect/>
          </a:stretch>
        </p:blipFill>
        <p:spPr bwMode="auto">
          <a:xfrm>
            <a:off x="5076056" y="3140968"/>
            <a:ext cx="3200400" cy="3181350"/>
          </a:xfrm>
          <a:prstGeom prst="rect">
            <a:avLst/>
          </a:prstGeom>
          <a:noFill/>
          <a:ln w="9525">
            <a:noFill/>
            <a:miter lim="800000"/>
            <a:headEnd/>
            <a:tailEnd/>
          </a:ln>
        </p:spPr>
      </p:pic>
    </p:spTree>
    <p:extLst>
      <p:ext uri="{BB962C8B-B14F-4D97-AF65-F5344CB8AC3E}">
        <p14:creationId xmlns:p14="http://schemas.microsoft.com/office/powerpoint/2010/main" xmlns="" val="420759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67494"/>
            <a:ext cx="8229600" cy="641226"/>
          </a:xfrm>
        </p:spPr>
        <p:txBody>
          <a:bodyPr>
            <a:normAutofit/>
          </a:bodyPr>
          <a:lstStyle/>
          <a:p>
            <a:r>
              <a:rPr lang="ru-RU" sz="3200" dirty="0">
                <a:effectLst/>
              </a:rPr>
              <a:t>ПРОИЗВОДСТВЕННАЯ ФУНКЦИЯ</a:t>
            </a:r>
            <a:endParaRPr lang="ru-RU" sz="3200" dirty="0"/>
          </a:p>
        </p:txBody>
      </p:sp>
      <p:sp>
        <p:nvSpPr>
          <p:cNvPr id="3" name="Объект 2"/>
          <p:cNvSpPr>
            <a:spLocks noGrp="1"/>
          </p:cNvSpPr>
          <p:nvPr>
            <p:ph idx="1"/>
          </p:nvPr>
        </p:nvSpPr>
        <p:spPr>
          <a:xfrm>
            <a:off x="179512" y="801216"/>
            <a:ext cx="8856984" cy="4572000"/>
          </a:xfrm>
        </p:spPr>
        <p:txBody>
          <a:bodyPr>
            <a:normAutofit/>
          </a:bodyPr>
          <a:lstStyle/>
          <a:p>
            <a:pPr algn="just"/>
            <a:r>
              <a:rPr lang="ru-RU" sz="1400" dirty="0"/>
              <a:t>Анализ производства и издержек основывается на понятии производственной функции, отображающей максимальные объемы производства, которые можно получить при различ­ных комбинациях факторов производства. В табл. 1 приведен пример производственной функции, характеризующейся неизменным эффектом масштаба. Количество факторов отло­жено на осях, а объемы производства — на пересечениях линий соответствующих значений</a:t>
            </a:r>
            <a:r>
              <a:rPr lang="ru-RU" sz="1400" dirty="0" smtClean="0"/>
              <a:t>.</a:t>
            </a:r>
          </a:p>
          <a:p>
            <a:pPr algn="just"/>
            <a:r>
              <a:rPr lang="ru-RU" sz="1400" dirty="0"/>
              <a:t>На вертикальной оси обозначено количество земли, от 1 до 6 единиц. На горизонталь­ной — количество фактора труда, также от 1 до 6. Объемы производства, соответствую­щие каждой комбинации этих факторов, находятся внутри таблицы.</a:t>
            </a:r>
          </a:p>
          <a:p>
            <a:pPr algn="just"/>
            <a:r>
              <a:rPr lang="ru-RU" sz="1400" dirty="0"/>
              <a:t>Если мы хотим узнать, каким будет объем производства при использовании трех еди­ниц земли и двух единиц труда, то легко находим нужную цифру в сетке на пересечении соответствующих линий — 346 единиц. </a:t>
            </a:r>
            <a:r>
              <a:rPr lang="ru-RU" sz="1400" dirty="0" smtClean="0"/>
              <a:t>Подобным </a:t>
            </a:r>
            <a:r>
              <a:rPr lang="ru-RU" sz="1400" dirty="0"/>
              <a:t>образом мы узнаем, что использование трех еди­ниц земли и шести единиц труда позволит произвести </a:t>
            </a:r>
            <a:r>
              <a:rPr lang="en-US" sz="1400" i="1" dirty="0"/>
              <a:t>q</a:t>
            </a:r>
            <a:r>
              <a:rPr lang="en-US" sz="1400" dirty="0"/>
              <a:t> </a:t>
            </a:r>
            <a:r>
              <a:rPr lang="ru-RU" sz="1400" dirty="0"/>
              <a:t>= 600 единицам. Не забывайте, что производственная функция отражает максимально возможный объем производства при определенном уровне развития техники и технологии в данный момент времени.</a:t>
            </a:r>
          </a:p>
        </p:txBody>
      </p:sp>
      <p:pic>
        <p:nvPicPr>
          <p:cNvPr id="41987" name="Picture 3"/>
          <p:cNvPicPr>
            <a:picLocks noChangeAspect="1" noChangeArrowheads="1"/>
          </p:cNvPicPr>
          <p:nvPr/>
        </p:nvPicPr>
        <p:blipFill>
          <a:blip r:embed="rId2" cstate="print"/>
          <a:srcRect/>
          <a:stretch>
            <a:fillRect/>
          </a:stretch>
        </p:blipFill>
        <p:spPr bwMode="auto">
          <a:xfrm>
            <a:off x="2339752" y="4293096"/>
            <a:ext cx="4716016" cy="2448517"/>
          </a:xfrm>
          <a:prstGeom prst="rect">
            <a:avLst/>
          </a:prstGeom>
          <a:noFill/>
          <a:ln w="9525">
            <a:noFill/>
            <a:miter lim="800000"/>
            <a:headEnd/>
            <a:tailEnd/>
          </a:ln>
        </p:spPr>
      </p:pic>
      <p:sp>
        <p:nvSpPr>
          <p:cNvPr id="7" name="TextBox 6"/>
          <p:cNvSpPr txBox="1"/>
          <p:nvPr/>
        </p:nvSpPr>
        <p:spPr>
          <a:xfrm>
            <a:off x="1043608" y="4797152"/>
            <a:ext cx="914033" cy="369332"/>
          </a:xfrm>
          <a:prstGeom prst="rect">
            <a:avLst/>
          </a:prstGeom>
          <a:noFill/>
        </p:spPr>
        <p:txBody>
          <a:bodyPr wrap="none" rtlCol="0">
            <a:spAutoFit/>
          </a:bodyPr>
          <a:lstStyle/>
          <a:p>
            <a:r>
              <a:rPr lang="ru-RU" dirty="0" smtClean="0"/>
              <a:t>Табл.1</a:t>
            </a:r>
            <a:endParaRPr lang="ru-RU" dirty="0"/>
          </a:p>
        </p:txBody>
      </p:sp>
    </p:spTree>
    <p:extLst>
      <p:ext uri="{BB962C8B-B14F-4D97-AF65-F5344CB8AC3E}">
        <p14:creationId xmlns:p14="http://schemas.microsoft.com/office/powerpoint/2010/main" xmlns="" val="314024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0568" y="267494"/>
            <a:ext cx="9684568" cy="713234"/>
          </a:xfrm>
        </p:spPr>
        <p:txBody>
          <a:bodyPr>
            <a:normAutofit fontScale="90000"/>
          </a:bodyPr>
          <a:lstStyle/>
          <a:p>
            <a:pPr algn="r"/>
            <a:r>
              <a:rPr lang="ru-RU" sz="3200" dirty="0">
                <a:effectLst/>
              </a:rPr>
              <a:t>ЗАКОН УБЫВАЮЩЕГО ПРЕДЕЛЬНОГО ПРОДУКТА</a:t>
            </a:r>
            <a:endParaRPr lang="ru-RU" sz="3200" dirty="0"/>
          </a:p>
        </p:txBody>
      </p:sp>
      <p:sp>
        <p:nvSpPr>
          <p:cNvPr id="3" name="Объект 2"/>
          <p:cNvSpPr>
            <a:spLocks noGrp="1"/>
          </p:cNvSpPr>
          <p:nvPr>
            <p:ph idx="1"/>
          </p:nvPr>
        </p:nvSpPr>
        <p:spPr>
          <a:xfrm>
            <a:off x="179512" y="908720"/>
            <a:ext cx="8784976" cy="5546088"/>
          </a:xfrm>
        </p:spPr>
        <p:txBody>
          <a:bodyPr>
            <a:normAutofit fontScale="47500" lnSpcReduction="20000"/>
          </a:bodyPr>
          <a:lstStyle/>
          <a:p>
            <a:pPr algn="just"/>
            <a:r>
              <a:rPr lang="ru-RU" dirty="0"/>
              <a:t>Табл. 1 отлично демонстрирует действие закона убывающей отдачи. Прежде всего вспомним, что предельным продуктом такого фактора, как труд, является прирост про­дукции, вызванный применением дополнительной единицы труда, при условии, что ко­личество земли и других факторов остается неизменным. В любой ячейке табл.1 мы мо­жем найти предельный продукт труда, если вычтем из объема производства его значение справа в той же строке. Следовательно, если есть две единицы земли и четыре единицы труда, то предельный продукт, вызванный привлечением еще одного работника, составит 48 (448 400 во второй строке).</a:t>
            </a:r>
          </a:p>
          <a:p>
            <a:pPr algn="just"/>
            <a:r>
              <a:rPr lang="ru-RU" dirty="0"/>
              <a:t>Под предельным продуктом земли мы понимаем увеличение объема производства, вызванное добавлением одной единицы земли при условии, что количество труда пос­тоянно. Его можно рассчитать, сравнив смежные значения в одной из колонок таблицы. Значит, если мы возьмем две единицы земли и четыре единицы труда, то предельный про­дукт земли находится в четвертой колонке (490 - 400 = 90).</a:t>
            </a:r>
          </a:p>
          <a:p>
            <a:pPr algn="just"/>
            <a:r>
              <a:rPr lang="ru-RU" dirty="0"/>
              <a:t>Используя ту же табл. 1, не составит труда подсчитать предельный продукт каждого из двух факторов, сравнивая соседние значения в колонках и строках.</a:t>
            </a:r>
          </a:p>
          <a:p>
            <a:pPr algn="just"/>
            <a:r>
              <a:rPr lang="ru-RU" dirty="0"/>
              <a:t>Ну вот, теперь мы знаем, что такое предельный продукт фактора. Сформулируем закон убывающей отдачи: увеличение количества одного из факторов при постоянных значениях других факторов повлечет за собой, по крайней мере с некоторого значения, уменьшение предельного продукта данного фактора.</a:t>
            </a:r>
          </a:p>
          <a:p>
            <a:pPr algn="just"/>
            <a:r>
              <a:rPr lang="ru-RU" dirty="0"/>
              <a:t>Чтобы увидеть это воочию, посмотрим снова на таблицу. Будем двигаться вдоль одной строки. В этом случае количество земли будет постоянно и равно, например, двум едини­цам. Следите за изменениями количества труда от одной до двух единиц, от двух до трех и т.д. Что происходит с </a:t>
            </a:r>
            <a:r>
              <a:rPr lang="en-US" i="1" dirty="0"/>
              <a:t>q</a:t>
            </a:r>
            <a:r>
              <a:rPr lang="en-US" dirty="0"/>
              <a:t> </a:t>
            </a:r>
            <a:r>
              <a:rPr lang="ru-RU" dirty="0"/>
              <a:t>при этих изменениях?</a:t>
            </a:r>
          </a:p>
          <a:p>
            <a:pPr algn="just"/>
            <a:r>
              <a:rPr lang="ru-RU" dirty="0"/>
              <a:t>Если количество труда увеличивается от одной до двух единиц, объем производства воз­растает с 200 до 282 единиц, т.е. на 82 единицы. Но следующая единица труда увеличивает производство только на 64 единицы: 346 - 282. Другими словами, видим явное подтверж­дение убывающей отдачи. Последующие единицы труда спровоцируют увеличение произ­водства на 54,48 и 42 единицы соответственно. Можете сами убедиться, что закон действует и для других значений, а также в том случае, когда изменяется количество земли, а количес­тво труда постоянно.</a:t>
            </a:r>
          </a:p>
        </p:txBody>
      </p:sp>
    </p:spTree>
    <p:extLst>
      <p:ext uri="{BB962C8B-B14F-4D97-AF65-F5344CB8AC3E}">
        <p14:creationId xmlns:p14="http://schemas.microsoft.com/office/powerpoint/2010/main" xmlns="" val="35686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2" y="116632"/>
            <a:ext cx="8784976" cy="4032448"/>
          </a:xfrm>
        </p:spPr>
        <p:txBody>
          <a:bodyPr>
            <a:normAutofit/>
          </a:bodyPr>
          <a:lstStyle/>
          <a:p>
            <a:pPr algn="just"/>
            <a:r>
              <a:rPr lang="ru-RU" sz="1400" dirty="0"/>
              <a:t>На данном примере можно подтвердить наше интуитивное предположение о законе убывающей отдачи: закон начинает действовать из-за уменьшения количества постоянно­го фактора по отношению к переменному фактору. В соответствии с вышеизложенным, на каждую новую единицу переменного фактора приходится все меньшее количество постоян­ного фактора. Поэтому нет ничего удивительного в том, что предельный продукт убывает</a:t>
            </a:r>
            <a:r>
              <a:rPr lang="ru-RU" sz="1400" dirty="0" smtClean="0"/>
              <a:t>.</a:t>
            </a:r>
          </a:p>
          <a:p>
            <a:pPr algn="just"/>
            <a:r>
              <a:rPr lang="ru-RU" sz="1400" dirty="0"/>
              <a:t>Если данное объяснение истинно, то объем производства должен возрастать пропорцио­нально при одновременном увеличении количества обоих факторов. Если количество труда увеличивается от одной до двух единиц и количество земли возрастает от одной до двух еди­ниц одновременно, то мы должны получить тот же прирост производства продукции, что и при одновременном увеличении количества обоих факторов с двух до трех единиц. Проверим наши рассуждения по табл. 1. В первом случае произойдет смещение от 141-й до 282-й, во втором — от 282-й до 423-й, т.е. имеет место одинаковый прирост, равный 141 единице</a:t>
            </a:r>
            <a:r>
              <a:rPr lang="ru-RU" sz="1400" dirty="0" smtClean="0"/>
              <a:t>.</a:t>
            </a:r>
          </a:p>
          <a:p>
            <a:pPr algn="just"/>
            <a:r>
              <a:rPr lang="ru-RU" sz="1400" dirty="0"/>
              <a:t>Допустим, предприятие решило произвести 346 единиц продукции. Оно может воспользоваться </a:t>
            </a:r>
            <a:r>
              <a:rPr lang="ru-RU" sz="1400" dirty="0" smtClean="0"/>
              <a:t>любой </a:t>
            </a:r>
            <a:r>
              <a:rPr lang="ru-RU" sz="1400" dirty="0"/>
              <a:t>из четырех комбинаций ресурсов А, Б, Б или Г. По мере продвижения к концу этого списка, для производства потребуется большее количество труда и меньше земли</a:t>
            </a:r>
            <a:r>
              <a:rPr lang="ru-RU" sz="1400" dirty="0" smtClean="0"/>
              <a:t>.</a:t>
            </a:r>
            <a:endParaRPr lang="ru-RU" sz="1400"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15616" y="4149080"/>
            <a:ext cx="7659169" cy="2543530"/>
          </a:xfrm>
          <a:prstGeom prst="rect">
            <a:avLst/>
          </a:prstGeom>
        </p:spPr>
      </p:pic>
      <p:sp>
        <p:nvSpPr>
          <p:cNvPr id="7" name="TextBox 6"/>
          <p:cNvSpPr txBox="1"/>
          <p:nvPr/>
        </p:nvSpPr>
        <p:spPr>
          <a:xfrm>
            <a:off x="251520" y="4293096"/>
            <a:ext cx="914033" cy="369332"/>
          </a:xfrm>
          <a:prstGeom prst="rect">
            <a:avLst/>
          </a:prstGeom>
          <a:noFill/>
        </p:spPr>
        <p:txBody>
          <a:bodyPr wrap="none" rtlCol="0">
            <a:spAutoFit/>
          </a:bodyPr>
          <a:lstStyle/>
          <a:p>
            <a:r>
              <a:rPr lang="ru-RU" dirty="0" smtClean="0"/>
              <a:t>Табл.2</a:t>
            </a:r>
            <a:endParaRPr lang="ru-RU" dirty="0"/>
          </a:p>
        </p:txBody>
      </p:sp>
    </p:spTree>
    <p:extLst>
      <p:ext uri="{BB962C8B-B14F-4D97-AF65-F5344CB8AC3E}">
        <p14:creationId xmlns:p14="http://schemas.microsoft.com/office/powerpoint/2010/main" xmlns="" val="22091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3"/>
          <p:cNvSpPr>
            <a:spLocks noGrp="1"/>
          </p:cNvSpPr>
          <p:nvPr>
            <p:ph sz="half" idx="2"/>
          </p:nvPr>
        </p:nvSpPr>
        <p:spPr>
          <a:xfrm>
            <a:off x="611560" y="404664"/>
            <a:ext cx="7848872" cy="3096344"/>
          </a:xfrm>
        </p:spPr>
        <p:txBody>
          <a:bodyPr>
            <a:noAutofit/>
          </a:bodyPr>
          <a:lstStyle/>
          <a:p>
            <a:pPr algn="just"/>
            <a:r>
              <a:rPr lang="ru-RU" sz="1200" dirty="0"/>
              <a:t>В столбце (3) табл. </a:t>
            </a:r>
            <a:r>
              <a:rPr lang="ru-RU" sz="1200" dirty="0" smtClean="0"/>
              <a:t>1 </a:t>
            </a:r>
            <a:r>
              <a:rPr lang="ru-RU" sz="1200" dirty="0"/>
              <a:t>приведены переменные издержки </a:t>
            </a:r>
            <a:r>
              <a:rPr lang="ru-RU" sz="1200" i="1" dirty="0"/>
              <a:t>(</a:t>
            </a:r>
            <a:r>
              <a:rPr lang="en-US" sz="1200" i="1" dirty="0"/>
              <a:t>VC</a:t>
            </a:r>
            <a:r>
              <a:rPr lang="ru-RU" sz="1200" i="1" dirty="0"/>
              <a:t>).</a:t>
            </a:r>
            <a:r>
              <a:rPr lang="ru-RU" sz="1200" dirty="0"/>
              <a:t> Переменными издержками называются затраты, величина которых зависит от объема производства. Примерами переменных издержек служат расходы на приобретение сырья и материалов, необходимых для производства товаров (например, сталь для выпуска автомобилей), оплата труда рабочих, обслуживающих сборочную линию, потребляемая предприятиями электроэнергия и т.д. В супермаркетах оплата услуг кассиров-контролеров относится к переменным издержкам, поскольку администраторы легко могут сопоставить время их работы в зависимости от количества покупателей, посещающих магазин.</a:t>
            </a:r>
          </a:p>
          <a:p>
            <a:pPr algn="just"/>
            <a:r>
              <a:rPr lang="ru-RU" sz="1200" dirty="0" smtClean="0"/>
              <a:t>По </a:t>
            </a:r>
            <a:r>
              <a:rPr lang="ru-RU" sz="1200" dirty="0"/>
              <a:t>определению, </a:t>
            </a:r>
            <a:r>
              <a:rPr lang="en-US" sz="1200" i="1" dirty="0"/>
              <a:t>VC</a:t>
            </a:r>
            <a:r>
              <a:rPr lang="en-US" sz="1200" dirty="0"/>
              <a:t> </a:t>
            </a:r>
            <a:r>
              <a:rPr lang="ru-RU" sz="1200" dirty="0"/>
              <a:t>равны нулю при нулевом значении </a:t>
            </a:r>
            <a:r>
              <a:rPr lang="en-US" sz="1200" i="1" dirty="0"/>
              <a:t>q</a:t>
            </a:r>
            <a:r>
              <a:rPr lang="ru-RU" sz="1200" i="1" dirty="0"/>
              <a:t>.</a:t>
            </a:r>
            <a:r>
              <a:rPr lang="ru-RU" sz="1200" dirty="0"/>
              <a:t> Это та часть </a:t>
            </a:r>
            <a:r>
              <a:rPr lang="ru-RU" sz="1200" i="1" dirty="0"/>
              <a:t>ТС,</a:t>
            </a:r>
            <a:r>
              <a:rPr lang="ru-RU" sz="1200" dirty="0"/>
              <a:t> которая возрастает по мере роста объемов производства. Действительно, изменение </a:t>
            </a:r>
            <a:r>
              <a:rPr lang="ru-RU" sz="1200" i="1" dirty="0"/>
              <a:t>ТС</a:t>
            </a:r>
            <a:r>
              <a:rPr lang="ru-RU" sz="1200" dirty="0"/>
              <a:t> между двумя объемами выпуска тождественно изменению </a:t>
            </a:r>
            <a:r>
              <a:rPr lang="en-US" sz="1200" i="1" dirty="0"/>
              <a:t>VC</a:t>
            </a:r>
            <a:r>
              <a:rPr lang="ru-RU" sz="1200" i="1" dirty="0"/>
              <a:t>.</a:t>
            </a:r>
            <a:r>
              <a:rPr lang="ru-RU" sz="1200" dirty="0"/>
              <a:t> Почему, спросите вы? А потому, что </a:t>
            </a:r>
            <a:r>
              <a:rPr lang="en-US" sz="1200" i="1" dirty="0"/>
              <a:t>FC </a:t>
            </a:r>
            <a:r>
              <a:rPr lang="ru-RU" sz="1200" i="1" dirty="0"/>
              <a:t>—</a:t>
            </a:r>
            <a:r>
              <a:rPr lang="ru-RU" sz="1200" dirty="0"/>
              <a:t> величина неизменная и составляет 55 долл. Эти издержки не принимаются во внимание при сравнении издержек различных </a:t>
            </a:r>
            <a:r>
              <a:rPr lang="ru-RU" sz="1200" dirty="0" smtClean="0"/>
              <a:t>уровней выпуска.</a:t>
            </a:r>
            <a:endParaRPr lang="ru-RU" sz="1200" dirty="0"/>
          </a:p>
        </p:txBody>
      </p:sp>
      <p:pic>
        <p:nvPicPr>
          <p:cNvPr id="6" name="Объект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47664" y="3068960"/>
            <a:ext cx="5904656" cy="3387659"/>
          </a:xfrm>
          <a:prstGeom prst="rect">
            <a:avLst/>
          </a:prstGeom>
        </p:spPr>
      </p:pic>
      <p:sp>
        <p:nvSpPr>
          <p:cNvPr id="7" name="TextBox 6"/>
          <p:cNvSpPr txBox="1"/>
          <p:nvPr/>
        </p:nvSpPr>
        <p:spPr>
          <a:xfrm>
            <a:off x="395536" y="3212976"/>
            <a:ext cx="973343" cy="276999"/>
          </a:xfrm>
          <a:prstGeom prst="rect">
            <a:avLst/>
          </a:prstGeom>
          <a:noFill/>
        </p:spPr>
        <p:txBody>
          <a:bodyPr wrap="none" rtlCol="0">
            <a:spAutoFit/>
          </a:bodyPr>
          <a:lstStyle/>
          <a:p>
            <a:r>
              <a:rPr lang="ru-RU" sz="1200" dirty="0" smtClean="0"/>
              <a:t>Таблица 1</a:t>
            </a:r>
            <a:endParaRPr lang="ru-RU"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4544" y="188640"/>
            <a:ext cx="9468544" cy="1152128"/>
          </a:xfrm>
        </p:spPr>
        <p:txBody>
          <a:bodyPr>
            <a:noAutofit/>
          </a:bodyPr>
          <a:lstStyle/>
          <a:p>
            <a:r>
              <a:rPr lang="ru-RU" sz="3200" dirty="0">
                <a:effectLst/>
              </a:rPr>
              <a:t>Комбинация факторов производства, минимизирующая издержки для данного объема производства</a:t>
            </a:r>
            <a:endParaRPr lang="ru-RU" sz="3200" dirty="0"/>
          </a:p>
        </p:txBody>
      </p:sp>
      <p:sp>
        <p:nvSpPr>
          <p:cNvPr id="3" name="Объект 2"/>
          <p:cNvSpPr>
            <a:spLocks noGrp="1"/>
          </p:cNvSpPr>
          <p:nvPr>
            <p:ph idx="1"/>
          </p:nvPr>
        </p:nvSpPr>
        <p:spPr>
          <a:xfrm>
            <a:off x="457200" y="1628800"/>
            <a:ext cx="8229600" cy="4826008"/>
          </a:xfrm>
        </p:spPr>
        <p:txBody>
          <a:bodyPr>
            <a:normAutofit/>
          </a:bodyPr>
          <a:lstStyle/>
          <a:p>
            <a:pPr algn="just"/>
            <a:r>
              <a:rPr lang="ru-RU" sz="1400" dirty="0"/>
              <a:t>Числовая производственная функция позволяет нам увидеть множество решений, на основе которых можно произвести данный объем производства. Но что же выбрать? Если мы хотим произвести </a:t>
            </a:r>
            <a:r>
              <a:rPr lang="en-US" sz="1400" i="1" dirty="0"/>
              <a:t>q</a:t>
            </a:r>
            <a:r>
              <a:rPr lang="ru-RU" sz="1400" i="1" dirty="0"/>
              <a:t> =</a:t>
            </a:r>
            <a:r>
              <a:rPr lang="ru-RU" sz="1400" dirty="0"/>
              <a:t> 346, нам подойдет не менее четырех различных комбинаций количества земли и труда, обозначенных А, Б, В и Г в табл. 2.</a:t>
            </a:r>
          </a:p>
          <a:p>
            <a:pPr algn="just"/>
            <a:r>
              <a:rPr lang="ru-RU" sz="1400" dirty="0"/>
              <a:t>По мнению инженеров, любая из этих комбинаций подходит для производства 346 еди­ниц продукции. Однако менеджер, заинтересованный в том, чтобы минимизировать изде­ржки, стремится найти такую, которая позволит ему сделать это.</a:t>
            </a:r>
          </a:p>
          <a:p>
            <a:pPr algn="just"/>
            <a:r>
              <a:rPr lang="ru-RU" sz="1400" dirty="0" smtClean="0"/>
              <a:t>Предположим</a:t>
            </a:r>
            <a:r>
              <a:rPr lang="ru-RU" sz="1400" dirty="0"/>
              <a:t>, что труд можно приобрести но цене 2 долл</a:t>
            </a:r>
            <a:r>
              <a:rPr lang="ru-RU" sz="1400" b="1" dirty="0"/>
              <a:t>., </a:t>
            </a:r>
            <a:r>
              <a:rPr lang="ru-RU" sz="1400" dirty="0"/>
              <a:t>а землю — 3 долл. Общие издержки при данных факторных ценах указаны в столбце (3) табл. 2. Для комбинации А общие издержки на землю и труд составляют 20 долл., или </a:t>
            </a:r>
            <a:r>
              <a:rPr lang="en-US" sz="1400" dirty="0"/>
              <a:t>(1 x 2 </a:t>
            </a:r>
            <a:r>
              <a:rPr lang="ru-RU" sz="1400" dirty="0"/>
              <a:t>долл.) + (6 х 3 долл.). Издержки для комбинаций Б, В и Г будут равны 13; 12 и 15 долл. соответственно. При данных ценах на факторы производства комбинация В позволит произвести желаемый объем с наименьшими издержками.</a:t>
            </a:r>
          </a:p>
          <a:p>
            <a:pPr algn="just"/>
            <a:r>
              <a:rPr lang="ru-RU" sz="1400" dirty="0"/>
              <a:t>При изменении хотя бы одной из цен равновесное соотношение факторов видоизменится так, чтобы использовать как можно меньшее количество того фактора, цена которого возрос­ла на большую величину. (Вы не находите, что это очень напоминает эффект замещения, с которым мы познакомились при анализе потребительского спроса в главе 5?) Зная фактор­ные цены, вы можете найти оптимальную, т.е. минимизирующую издержки, комбинацию для данного объема производства, подсчитав издержки при различных комбинациях факторов.</a:t>
            </a:r>
          </a:p>
        </p:txBody>
      </p:sp>
    </p:spTree>
    <p:extLst>
      <p:ext uri="{BB962C8B-B14F-4D97-AF65-F5344CB8AC3E}">
        <p14:creationId xmlns:p14="http://schemas.microsoft.com/office/powerpoint/2010/main" xmlns="" val="98715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67494"/>
            <a:ext cx="6300192" cy="569218"/>
          </a:xfrm>
        </p:spPr>
        <p:txBody>
          <a:bodyPr numCol="2">
            <a:noAutofit/>
          </a:bodyPr>
          <a:lstStyle/>
          <a:p>
            <a:r>
              <a:rPr lang="ru-RU" sz="2800" dirty="0">
                <a:effectLst/>
              </a:rPr>
              <a:t>Кривые равных </a:t>
            </a:r>
            <a:r>
              <a:rPr lang="ru-RU" sz="2800" dirty="0" smtClean="0">
                <a:effectLst/>
              </a:rPr>
              <a:t>продуктов</a:t>
            </a:r>
            <a:endParaRPr lang="ru-RU" sz="2800" dirty="0"/>
          </a:p>
        </p:txBody>
      </p:sp>
      <p:sp>
        <p:nvSpPr>
          <p:cNvPr id="3" name="Объект 2"/>
          <p:cNvSpPr>
            <a:spLocks noGrp="1"/>
          </p:cNvSpPr>
          <p:nvPr>
            <p:ph sz="half" idx="1"/>
          </p:nvPr>
        </p:nvSpPr>
        <p:spPr>
          <a:xfrm>
            <a:off x="0" y="836713"/>
            <a:ext cx="8964488" cy="2592287"/>
          </a:xfrm>
        </p:spPr>
        <p:txBody>
          <a:bodyPr>
            <a:noAutofit/>
          </a:bodyPr>
          <a:lstStyle/>
          <a:p>
            <a:pPr algn="just"/>
            <a:r>
              <a:rPr lang="ru-RU" sz="1400" dirty="0"/>
              <a:t>Анализ того, как предприятие делает выбор оптимальной комбинации факторов производства с целью минимизации издержек можно сделать более наглядным с помощью графиков. Поэтому мы воспользуемся двумя кривыми: кривой равных продуктов и кри­вой равных издержек.</a:t>
            </a:r>
          </a:p>
          <a:p>
            <a:pPr algn="just"/>
            <a:r>
              <a:rPr lang="ru-RU" sz="1400" dirty="0"/>
              <a:t>Используя данные из табл. 1, проведем кривую через все точки, соответствующие </a:t>
            </a:r>
            <a:r>
              <a:rPr lang="en-US" sz="1400" i="1" dirty="0"/>
              <a:t>q</a:t>
            </a:r>
            <a:r>
              <a:rPr lang="en-US" sz="1400" dirty="0"/>
              <a:t> </a:t>
            </a:r>
            <a:r>
              <a:rPr lang="ru-RU" sz="1400" dirty="0"/>
              <a:t>= 346. Эта кривая, которую вы можете увидеть на рис. 1, отражает различные комбина­ции количества земли и труда, позволяющие производить 346 единиц. Она называется </a:t>
            </a:r>
            <a:r>
              <a:rPr lang="ru-RU" sz="1400" i="1" dirty="0"/>
              <a:t>кривой равных продуктов,</a:t>
            </a:r>
            <a:r>
              <a:rPr lang="ru-RU" sz="1400" dirty="0"/>
              <a:t> или </a:t>
            </a:r>
            <a:r>
              <a:rPr lang="ru-RU" sz="1400" i="1" dirty="0" err="1"/>
              <a:t>изоквантой</a:t>
            </a:r>
            <a:r>
              <a:rPr lang="ru-RU" sz="1400" dirty="0"/>
              <a:t>, и аналогична кривой безразличия </a:t>
            </a:r>
            <a:r>
              <a:rPr lang="ru-RU" sz="1400" dirty="0" smtClean="0"/>
              <a:t>потреби­теля. </a:t>
            </a:r>
            <a:r>
              <a:rPr lang="ru-RU" sz="1400" dirty="0"/>
              <a:t>Вы можете сами начертить на рис. 1 кривую равных продуктов, соответствующую объему производства 490 единиц, ис­пользовав данные из табл. 1. В действительности же, этих кривых бесконечно много.</a:t>
            </a:r>
          </a:p>
        </p:txBody>
      </p:sp>
      <p:pic>
        <p:nvPicPr>
          <p:cNvPr id="7" name="Рисунок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51920" y="3429000"/>
            <a:ext cx="5184576" cy="3111322"/>
          </a:xfrm>
          <a:prstGeom prst="rect">
            <a:avLst/>
          </a:prstGeom>
        </p:spPr>
      </p:pic>
      <p:sp>
        <p:nvSpPr>
          <p:cNvPr id="8" name="TextBox 7"/>
          <p:cNvSpPr txBox="1"/>
          <p:nvPr/>
        </p:nvSpPr>
        <p:spPr>
          <a:xfrm>
            <a:off x="395536" y="3501008"/>
            <a:ext cx="3312368" cy="2862322"/>
          </a:xfrm>
          <a:prstGeom prst="rect">
            <a:avLst/>
          </a:prstGeom>
          <a:noFill/>
        </p:spPr>
        <p:txBody>
          <a:bodyPr wrap="square" rtlCol="0">
            <a:spAutoFit/>
          </a:bodyPr>
          <a:lstStyle/>
          <a:p>
            <a:pPr algn="just"/>
            <a:r>
              <a:rPr lang="ru-RU" b="1" dirty="0" smtClean="0"/>
              <a:t>Рис.1</a:t>
            </a:r>
            <a:r>
              <a:rPr lang="ru-RU" dirty="0" smtClean="0"/>
              <a:t> </a:t>
            </a:r>
            <a:r>
              <a:rPr lang="ru-RU" b="1" i="1" dirty="0" smtClean="0"/>
              <a:t>Кривая равных продуктов (</a:t>
            </a:r>
            <a:r>
              <a:rPr lang="ru-RU" b="1" i="1" dirty="0" err="1" smtClean="0"/>
              <a:t>изокванта</a:t>
            </a:r>
            <a:r>
              <a:rPr lang="ru-RU" b="1" i="1" dirty="0" smtClean="0"/>
              <a:t>). </a:t>
            </a:r>
            <a:r>
              <a:rPr lang="ru-RU" i="1" dirty="0" smtClean="0"/>
              <a:t>Все точки на кривой равных продуктов соответствуют различным комбинациям земли и труда, которыми можно воспользоваться для производства 346 единиц выпуска.</a:t>
            </a:r>
            <a:endParaRPr lang="ru-RU" i="1" dirty="0"/>
          </a:p>
        </p:txBody>
      </p:sp>
    </p:spTree>
    <p:extLst>
      <p:ext uri="{BB962C8B-B14F-4D97-AF65-F5344CB8AC3E}">
        <p14:creationId xmlns:p14="http://schemas.microsoft.com/office/powerpoint/2010/main" xmlns="" val="100113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3"/>
          <p:cNvSpPr>
            <a:spLocks noGrp="1"/>
          </p:cNvSpPr>
          <p:nvPr>
            <p:ph sz="half" idx="2"/>
          </p:nvPr>
        </p:nvSpPr>
        <p:spPr>
          <a:xfrm>
            <a:off x="467544" y="620688"/>
            <a:ext cx="8280920" cy="3312368"/>
          </a:xfrm>
        </p:spPr>
        <p:txBody>
          <a:bodyPr>
            <a:normAutofit fontScale="55000" lnSpcReduction="20000"/>
          </a:bodyPr>
          <a:lstStyle/>
          <a:p>
            <a:pPr algn="just"/>
            <a:r>
              <a:rPr lang="ru-RU" dirty="0"/>
              <a:t>Имея в своем распоряжении данные о ценах на труд и землю, предприятие может оп­ределить общие издержки в точках </a:t>
            </a:r>
            <a:r>
              <a:rPr lang="ru-RU" i="1" dirty="0"/>
              <a:t>А, Б, В</a:t>
            </a:r>
            <a:r>
              <a:rPr lang="ru-RU" dirty="0"/>
              <a:t> и </a:t>
            </a:r>
            <a:r>
              <a:rPr lang="ru-RU" i="1" dirty="0"/>
              <a:t>Г,</a:t>
            </a:r>
            <a:r>
              <a:rPr lang="ru-RU" dirty="0"/>
              <a:t> так же как и во всех остальных точках кри­вой равных продуктов. Предприятие минимизирует свои издержки, если выберет точку на кривой равных продуктов, в которой общие издержки минимальны.</a:t>
            </a:r>
          </a:p>
          <a:p>
            <a:pPr algn="just"/>
            <a:r>
              <a:rPr lang="ru-RU" dirty="0"/>
              <a:t>Для поиска </a:t>
            </a:r>
            <a:r>
              <a:rPr lang="ru-RU" dirty="0" err="1"/>
              <a:t>минимизирующего</a:t>
            </a:r>
            <a:r>
              <a:rPr lang="ru-RU" dirty="0"/>
              <a:t> издержки метода производства существует простой способ — построение </a:t>
            </a:r>
            <a:r>
              <a:rPr lang="ru-RU" i="1" dirty="0"/>
              <a:t>линий равных издержек (изокост).</a:t>
            </a:r>
            <a:r>
              <a:rPr lang="ru-RU" dirty="0"/>
              <a:t> Они представлены на рис. 2, где несколько параллельных прямых и представляют линии равных издержек при цене </a:t>
            </a:r>
            <a:r>
              <a:rPr lang="ru-RU" dirty="0" smtClean="0"/>
              <a:t>труда 2 долл</a:t>
            </a:r>
            <a:r>
              <a:rPr lang="ru-RU" dirty="0"/>
              <a:t>., а земли 3 долл</a:t>
            </a:r>
            <a:r>
              <a:rPr lang="ru-RU" dirty="0" smtClean="0"/>
              <a:t>.</a:t>
            </a:r>
          </a:p>
          <a:p>
            <a:pPr algn="just"/>
            <a:r>
              <a:rPr lang="ru-RU" dirty="0"/>
              <a:t>Чтобы узнать, чему равны общие издержки в той или иной точке, достаточно посмот­реть на цифру над линией равных издержек, которая проходит через эту точку. Изокосты представляют собой параллельные прямые, так как мы допускаем, что предприятие мо­жет купить любое требуемое количество ресурсов по постоянным ценам. Угол наклона этих линий чуть меньше 45°, так как цена труда </a:t>
            </a:r>
            <a:r>
              <a:rPr lang="en-US" i="1" dirty="0"/>
              <a:t>P</a:t>
            </a:r>
            <a:r>
              <a:rPr lang="en-US" i="1" baseline="-25000" dirty="0"/>
              <a:t>L</a:t>
            </a:r>
            <a:r>
              <a:rPr lang="en-US" dirty="0"/>
              <a:t> </a:t>
            </a:r>
            <a:r>
              <a:rPr lang="ru-RU" dirty="0"/>
              <a:t>меньше цены земли </a:t>
            </a:r>
            <a:r>
              <a:rPr lang="ru-RU" i="1" dirty="0"/>
              <a:t>Р</a:t>
            </a:r>
            <a:r>
              <a:rPr lang="en-US" i="1" baseline="-25000" dirty="0"/>
              <a:t>A</a:t>
            </a:r>
            <a:r>
              <a:rPr lang="ru-RU" i="1" dirty="0"/>
              <a:t>.</a:t>
            </a:r>
            <a:r>
              <a:rPr lang="ru-RU" dirty="0"/>
              <a:t> Если быть со­вершенно точными, арифметическая величина наклона каждой изокосты должна быть равна соотношению цен труда и земли, в данном случае </a:t>
            </a:r>
            <a:r>
              <a:rPr lang="en-US" i="1" dirty="0"/>
              <a:t>P</a:t>
            </a:r>
            <a:r>
              <a:rPr lang="en-US" i="1" baseline="-25000" dirty="0"/>
              <a:t>L</a:t>
            </a:r>
            <a:r>
              <a:rPr lang="ru-RU" i="1" dirty="0"/>
              <a:t>/</a:t>
            </a:r>
            <a:r>
              <a:rPr lang="en-US" i="1" dirty="0"/>
              <a:t>P</a:t>
            </a:r>
            <a:r>
              <a:rPr lang="en-US" i="1" baseline="-25000" dirty="0"/>
              <a:t>A </a:t>
            </a:r>
            <a:r>
              <a:rPr lang="ru-RU" dirty="0"/>
              <a:t>= 2/3.</a:t>
            </a:r>
          </a:p>
        </p:txBody>
      </p:sp>
      <p:sp>
        <p:nvSpPr>
          <p:cNvPr id="7" name="TextBox 6"/>
          <p:cNvSpPr txBox="1"/>
          <p:nvPr/>
        </p:nvSpPr>
        <p:spPr>
          <a:xfrm>
            <a:off x="467544" y="116632"/>
            <a:ext cx="5187639" cy="584775"/>
          </a:xfrm>
          <a:prstGeom prst="rect">
            <a:avLst/>
          </a:prstGeom>
          <a:noFill/>
        </p:spPr>
        <p:txBody>
          <a:bodyPr wrap="none" rtlCol="0">
            <a:spAutoFit/>
          </a:bodyPr>
          <a:lstStyle/>
          <a:p>
            <a:r>
              <a:rPr lang="ru-RU" sz="3200" dirty="0" smtClean="0">
                <a:solidFill>
                  <a:schemeClr val="accent1">
                    <a:lumMod val="75000"/>
                  </a:schemeClr>
                </a:solidFill>
              </a:rPr>
              <a:t>Линии равных издержек</a:t>
            </a:r>
            <a:endParaRPr lang="ru-RU" sz="3200" dirty="0">
              <a:solidFill>
                <a:schemeClr val="accent1">
                  <a:lumMod val="75000"/>
                </a:schemeClr>
              </a:solidFill>
            </a:endParaRPr>
          </a:p>
        </p:txBody>
      </p:sp>
      <p:pic>
        <p:nvPicPr>
          <p:cNvPr id="8" name="Рисунок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99992" y="3861048"/>
            <a:ext cx="4104456" cy="2685595"/>
          </a:xfrm>
          <a:prstGeom prst="rect">
            <a:avLst/>
          </a:prstGeom>
        </p:spPr>
      </p:pic>
      <p:sp>
        <p:nvSpPr>
          <p:cNvPr id="10" name="TextBox 9"/>
          <p:cNvSpPr txBox="1"/>
          <p:nvPr/>
        </p:nvSpPr>
        <p:spPr>
          <a:xfrm>
            <a:off x="539552" y="3789040"/>
            <a:ext cx="3744416" cy="3046988"/>
          </a:xfrm>
          <a:prstGeom prst="rect">
            <a:avLst/>
          </a:prstGeom>
          <a:noFill/>
        </p:spPr>
        <p:txBody>
          <a:bodyPr wrap="square" rtlCol="0">
            <a:spAutoFit/>
          </a:bodyPr>
          <a:lstStyle/>
          <a:p>
            <a:pPr algn="just"/>
            <a:r>
              <a:rPr lang="ru-RU" sz="1600" b="1" dirty="0" smtClean="0"/>
              <a:t>Рис.2 Линии равных издержек (</a:t>
            </a:r>
            <a:r>
              <a:rPr lang="ru-RU" sz="1600" b="1" dirty="0" err="1" smtClean="0"/>
              <a:t>изокосты</a:t>
            </a:r>
            <a:r>
              <a:rPr lang="ru-RU" sz="1600" b="1" dirty="0" smtClean="0"/>
              <a:t>). </a:t>
            </a:r>
            <a:r>
              <a:rPr lang="ru-RU" sz="1600" i="1" dirty="0" smtClean="0"/>
              <a:t>Каждая точка на линии равных издержек символизирует собой одни и те же общие издержки. Эти линии прямые, поскольку цены на факторы в нашем примере посто­янны, они имеют отрицательный наклон, равный отношению цены труда к цене зем­ли (2 долл./З долл.), следовательно, они параллельны</a:t>
            </a:r>
            <a:r>
              <a:rPr lang="ru-RU" sz="1600" dirty="0" smtClean="0"/>
              <a:t>.</a:t>
            </a:r>
            <a:endParaRPr lang="ru-RU"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p:cNvSpPr>
            <a:spLocks noGrp="1"/>
          </p:cNvSpPr>
          <p:nvPr>
            <p:ph idx="1"/>
          </p:nvPr>
        </p:nvSpPr>
        <p:spPr>
          <a:xfrm>
            <a:off x="179512" y="908720"/>
            <a:ext cx="8784976" cy="1800200"/>
          </a:xfrm>
        </p:spPr>
        <p:txBody>
          <a:bodyPr>
            <a:noAutofit/>
          </a:bodyPr>
          <a:lstStyle/>
          <a:p>
            <a:pPr algn="just"/>
            <a:r>
              <a:rPr lang="ru-RU" sz="1400" dirty="0"/>
              <a:t>Совместив линии равных продуктов и равных издержек, мы определим оптимальную комбинацию, минимизирующую издержки предприятия. Вспомните, что оптимальна та комбинация ресурсов, которая позволит производить данный объем, в нашем случае </a:t>
            </a:r>
            <a:r>
              <a:rPr lang="en-US" sz="1400" i="1" dirty="0"/>
              <a:t>q </a:t>
            </a:r>
            <a:r>
              <a:rPr lang="ru-RU" sz="1400" i="1" dirty="0"/>
              <a:t>= </a:t>
            </a:r>
            <a:r>
              <a:rPr lang="ru-RU" sz="1400" dirty="0"/>
              <a:t>346, с наименьшими издержками. Чтобы найти такую точку, наложим линию равных </a:t>
            </a:r>
            <a:r>
              <a:rPr lang="ru-RU" sz="1400" dirty="0" smtClean="0"/>
              <a:t>продуктов </a:t>
            </a:r>
            <a:r>
              <a:rPr lang="en-US" sz="1400" i="1" dirty="0"/>
              <a:t>qq</a:t>
            </a:r>
            <a:r>
              <a:rPr lang="en-US" sz="1400" dirty="0"/>
              <a:t> </a:t>
            </a:r>
            <a:r>
              <a:rPr lang="ru-RU" sz="1400" dirty="0"/>
              <a:t>на карту изокост, как это сделано на рис. 3. Предприятие будет двигаться вдоль выпуклой кривой, пересекая одну изокосту за другой до тех пор, пока не достигнет линии наименьших издержек. Равновесие достигается в точке </a:t>
            </a:r>
            <a:r>
              <a:rPr lang="ru-RU" sz="1400" i="1" dirty="0"/>
              <a:t>В,</a:t>
            </a:r>
            <a:r>
              <a:rPr lang="ru-RU" sz="1400" dirty="0"/>
              <a:t> где изокванта касается (но не пересекает) самой низкой из доступных кривых равных издержек. В этой точке наклон изокванты соответствует наклону </a:t>
            </a:r>
            <a:r>
              <a:rPr lang="ru-RU" sz="1400" dirty="0" err="1"/>
              <a:t>изокосты</a:t>
            </a:r>
            <a:r>
              <a:rPr lang="ru-RU" sz="1400" dirty="0" smtClean="0"/>
              <a:t>.</a:t>
            </a:r>
          </a:p>
        </p:txBody>
      </p:sp>
      <p:pic>
        <p:nvPicPr>
          <p:cNvPr id="10" name="Рисунок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99992" y="2996952"/>
            <a:ext cx="4271985" cy="3672408"/>
          </a:xfrm>
          <a:prstGeom prst="rect">
            <a:avLst/>
          </a:prstGeom>
        </p:spPr>
      </p:pic>
      <p:sp>
        <p:nvSpPr>
          <p:cNvPr id="8" name="Заголовок 4"/>
          <p:cNvSpPr txBox="1">
            <a:spLocks/>
          </p:cNvSpPr>
          <p:nvPr/>
        </p:nvSpPr>
        <p:spPr>
          <a:xfrm>
            <a:off x="107504" y="0"/>
            <a:ext cx="8856984" cy="1145282"/>
          </a:xfrm>
          <a:prstGeom prst="rect">
            <a:avLst/>
          </a:prstGeom>
        </p:spPr>
        <p:txBody>
          <a:bodyPr vert="horz" anchor="ctr">
            <a:noAutofit/>
          </a:bodyPr>
          <a:lstStyle>
            <a:lvl1pPr marL="0"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r>
              <a:rPr lang="ru-RU" sz="2400" dirty="0" smtClean="0">
                <a:effectLst/>
              </a:rPr>
              <a:t>Кривые равных продуктов и линии равных издержек: минимизация издержек в точке касания</a:t>
            </a:r>
            <a:endParaRPr lang="ru-RU" sz="2400" dirty="0"/>
          </a:p>
        </p:txBody>
      </p:sp>
      <p:sp>
        <p:nvSpPr>
          <p:cNvPr id="12" name="TextBox 11"/>
          <p:cNvSpPr txBox="1"/>
          <p:nvPr/>
        </p:nvSpPr>
        <p:spPr>
          <a:xfrm>
            <a:off x="251520" y="2780928"/>
            <a:ext cx="72008" cy="369332"/>
          </a:xfrm>
          <a:prstGeom prst="rect">
            <a:avLst/>
          </a:prstGeom>
          <a:noFill/>
        </p:spPr>
        <p:txBody>
          <a:bodyPr wrap="square" rtlCol="0">
            <a:spAutoFit/>
          </a:bodyPr>
          <a:lstStyle/>
          <a:p>
            <a:endParaRPr lang="ru-RU" dirty="0"/>
          </a:p>
        </p:txBody>
      </p:sp>
      <p:sp>
        <p:nvSpPr>
          <p:cNvPr id="13" name="TextBox 12"/>
          <p:cNvSpPr txBox="1"/>
          <p:nvPr/>
        </p:nvSpPr>
        <p:spPr>
          <a:xfrm>
            <a:off x="611560" y="3140968"/>
            <a:ext cx="3672408" cy="3508653"/>
          </a:xfrm>
          <a:prstGeom prst="rect">
            <a:avLst/>
          </a:prstGeom>
          <a:noFill/>
        </p:spPr>
        <p:txBody>
          <a:bodyPr wrap="square" rtlCol="0">
            <a:spAutoFit/>
          </a:bodyPr>
          <a:lstStyle/>
          <a:p>
            <a:pPr algn="just"/>
            <a:r>
              <a:rPr lang="ru-RU" sz="1200" b="1" dirty="0" smtClean="0"/>
              <a:t>Рис. 3. </a:t>
            </a:r>
            <a:r>
              <a:rPr lang="ru-RU" sz="1200" b="1" i="1" dirty="0" err="1" smtClean="0"/>
              <a:t>Минимизирующая</a:t>
            </a:r>
            <a:r>
              <a:rPr lang="ru-RU" sz="1200" b="1" i="1" dirty="0" smtClean="0"/>
              <a:t> </a:t>
            </a:r>
            <a:r>
              <a:rPr lang="ru-RU" sz="1200" b="1" dirty="0" smtClean="0"/>
              <a:t>издержки комбинация ресурсов в точке В</a:t>
            </a:r>
            <a:r>
              <a:rPr lang="ru-RU" sz="1200" b="1" i="1" dirty="0" smtClean="0"/>
              <a:t>. </a:t>
            </a:r>
            <a:r>
              <a:rPr lang="ru-RU" sz="1200" dirty="0" smtClean="0"/>
              <a:t>Предприятие стремится минимизировать издержки производства 346 единиц. В поиске оптимальной, при данном условии, комбинации факторов оно движется вдоль своей кривой равных продуктов </a:t>
            </a:r>
            <a:r>
              <a:rPr lang="en-US" sz="1200" i="1" dirty="0" err="1" smtClean="0"/>
              <a:t>qq</a:t>
            </a:r>
            <a:r>
              <a:rPr lang="ru-RU" sz="1200" i="1" dirty="0" smtClean="0"/>
              <a:t>.</a:t>
            </a:r>
            <a:r>
              <a:rPr lang="ru-RU" sz="1200" dirty="0" smtClean="0"/>
              <a:t> Нужная комбинация находится на самой низкой </a:t>
            </a:r>
            <a:r>
              <a:rPr lang="ru-RU" sz="1200" dirty="0" err="1" smtClean="0"/>
              <a:t>изокосте</a:t>
            </a:r>
            <a:r>
              <a:rPr lang="ru-RU" sz="1200" dirty="0" smtClean="0"/>
              <a:t>. Точка, в которой </a:t>
            </a:r>
            <a:r>
              <a:rPr lang="ru-RU" sz="1200" dirty="0" err="1" smtClean="0"/>
              <a:t>изокванта</a:t>
            </a:r>
            <a:r>
              <a:rPr lang="ru-RU" sz="1200" dirty="0" smtClean="0"/>
              <a:t> касается самой низкой из </a:t>
            </a:r>
            <a:r>
              <a:rPr lang="ru-RU" sz="1200" dirty="0" err="1" smtClean="0"/>
              <a:t>изокост</a:t>
            </a:r>
            <a:r>
              <a:rPr lang="ru-RU" sz="1200" dirty="0" smtClean="0"/>
              <a:t> (но не пересекает ее), соответствует минимальным издержкам. Условие касания означает пропорциональность факторных цен и предельных продуктов, при условии, что количество предельных продуктов в расчете на каждый доллар факторных издержек равно для всех факторов.</a:t>
            </a:r>
          </a:p>
          <a:p>
            <a:endParaRPr lang="ru-RU" dirty="0"/>
          </a:p>
        </p:txBody>
      </p:sp>
    </p:spTree>
    <p:extLst>
      <p:ext uri="{BB962C8B-B14F-4D97-AF65-F5344CB8AC3E}">
        <p14:creationId xmlns:p14="http://schemas.microsoft.com/office/powerpoint/2010/main" xmlns="" val="15510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7544" y="332656"/>
            <a:ext cx="8229600" cy="1800200"/>
          </a:xfrm>
        </p:spPr>
        <p:txBody>
          <a:bodyPr>
            <a:normAutofit/>
          </a:bodyPr>
          <a:lstStyle/>
          <a:p>
            <a:pPr algn="just"/>
            <a:r>
              <a:rPr lang="ru-RU" sz="1400" dirty="0"/>
              <a:t>Мы уже знаем, что наклон кривых равных издержек выражается как </a:t>
            </a:r>
            <a:r>
              <a:rPr lang="en-US" sz="1400" i="1" dirty="0"/>
              <a:t>P</a:t>
            </a:r>
            <a:r>
              <a:rPr lang="en-US" sz="1400" i="1" baseline="-25000" dirty="0"/>
              <a:t>L</a:t>
            </a:r>
            <a:r>
              <a:rPr lang="ru-RU" sz="1400" dirty="0"/>
              <a:t>/</a:t>
            </a:r>
            <a:r>
              <a:rPr lang="en-US" sz="1400" i="1" dirty="0"/>
              <a:t>P</a:t>
            </a:r>
            <a:r>
              <a:rPr lang="en-US" sz="1400" i="1" baseline="-25000" dirty="0"/>
              <a:t>A</a:t>
            </a:r>
            <a:r>
              <a:rPr lang="ru-RU" sz="1400" i="1" baseline="-25000" dirty="0"/>
              <a:t>.</a:t>
            </a:r>
            <a:r>
              <a:rPr lang="ru-RU" sz="1400" dirty="0"/>
              <a:t> Какой же тогда наклон у кривой равных продуктов? Вспомните, что наклон кривой в данной точке равен наклону касательной к этой кривой в данной точке. Для изокванты этот наклон является “нормой замещения” двух факторов. Она соответствует отношению предельных продуктов двух факторов производства, а именно </a:t>
            </a:r>
            <a:r>
              <a:rPr lang="en-US" sz="1400" i="1" dirty="0"/>
              <a:t>MP</a:t>
            </a:r>
            <a:r>
              <a:rPr lang="en-US" sz="1400" i="1" baseline="-25000" dirty="0"/>
              <a:t>L</a:t>
            </a:r>
            <a:r>
              <a:rPr lang="ru-RU" sz="1400" i="1" dirty="0"/>
              <a:t>/</a:t>
            </a:r>
            <a:r>
              <a:rPr lang="en-US" sz="1400" i="1" dirty="0"/>
              <a:t>MP</a:t>
            </a:r>
            <a:r>
              <a:rPr lang="en-US" sz="1400" i="1" baseline="-25000" dirty="0"/>
              <a:t>A</a:t>
            </a:r>
            <a:r>
              <a:rPr lang="ru-RU" sz="1400" i="1" dirty="0"/>
              <a:t>.</a:t>
            </a:r>
            <a:r>
              <a:rPr lang="ru-RU" sz="1400" dirty="0"/>
              <a:t> Аналогичным образом норма замещения двух товаров на кривой безразличия потребителя равна отношению предельных полезностей этих двух </a:t>
            </a:r>
            <a:r>
              <a:rPr lang="ru-RU" sz="1400" dirty="0" smtClean="0"/>
              <a:t>товаров(см. Приложение к главе 5).</a:t>
            </a:r>
            <a:endParaRPr lang="ru-RU" sz="1400" dirty="0"/>
          </a:p>
        </p:txBody>
      </p:sp>
      <p:pic>
        <p:nvPicPr>
          <p:cNvPr id="6146" name="Picture 2" descr="C:\Users\Екатерина\AppData\Local\Microsoft\Windows\Temporary Internet Files\Content.IE5\0KHU35TJ\MC900441517[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3648" y="2384108"/>
            <a:ext cx="6408712" cy="37091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6529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 calcmode="lin" valueType="num">
                                      <p:cBhvr>
                                        <p:cTn id="12" dur="500" fill="hold"/>
                                        <p:tgtEl>
                                          <p:spTgt spid="6146"/>
                                        </p:tgtEl>
                                        <p:attrNameLst>
                                          <p:attrName>ppt_w</p:attrName>
                                        </p:attrNameLst>
                                      </p:cBhvr>
                                      <p:tavLst>
                                        <p:tav tm="0">
                                          <p:val>
                                            <p:fltVal val="0"/>
                                          </p:val>
                                        </p:tav>
                                        <p:tav tm="100000">
                                          <p:val>
                                            <p:strVal val="#ppt_w"/>
                                          </p:val>
                                        </p:tav>
                                      </p:tavLst>
                                    </p:anim>
                                    <p:anim calcmode="lin" valueType="num">
                                      <p:cBhvr>
                                        <p:cTn id="13" dur="500" fill="hold"/>
                                        <p:tgtEl>
                                          <p:spTgt spid="6146"/>
                                        </p:tgtEl>
                                        <p:attrNameLst>
                                          <p:attrName>ppt_h</p:attrName>
                                        </p:attrNameLst>
                                      </p:cBhvr>
                                      <p:tavLst>
                                        <p:tav tm="0">
                                          <p:val>
                                            <p:fltVal val="0"/>
                                          </p:val>
                                        </p:tav>
                                        <p:tav tm="100000">
                                          <p:val>
                                            <p:strVal val="#ppt_h"/>
                                          </p:val>
                                        </p:tav>
                                      </p:tavLst>
                                    </p:anim>
                                    <p:animEffect transition="in" filter="fade">
                                      <p:cBhvr>
                                        <p:cTn id="14"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67494"/>
            <a:ext cx="8964488" cy="641226"/>
          </a:xfrm>
        </p:spPr>
        <p:txBody>
          <a:bodyPr>
            <a:noAutofit/>
          </a:bodyPr>
          <a:lstStyle/>
          <a:p>
            <a:r>
              <a:rPr lang="ru-RU" sz="3600" dirty="0">
                <a:effectLst/>
              </a:rPr>
              <a:t>Условия минимизации издержек</a:t>
            </a:r>
            <a:endParaRPr lang="ru-RU" sz="3600" dirty="0"/>
          </a:p>
        </p:txBody>
      </p:sp>
      <p:sp>
        <p:nvSpPr>
          <p:cNvPr id="3" name="Объект 2"/>
          <p:cNvSpPr>
            <a:spLocks noGrp="1"/>
          </p:cNvSpPr>
          <p:nvPr>
            <p:ph idx="1"/>
          </p:nvPr>
        </p:nvSpPr>
        <p:spPr>
          <a:xfrm>
            <a:off x="395536" y="908720"/>
            <a:ext cx="8424936" cy="5760640"/>
          </a:xfrm>
        </p:spPr>
        <p:txBody>
          <a:bodyPr>
            <a:normAutofit/>
          </a:bodyPr>
          <a:lstStyle/>
          <a:p>
            <a:pPr algn="just"/>
            <a:r>
              <a:rPr lang="ru-RU" sz="1400" dirty="0"/>
              <a:t>Используя наши графические интерпретации, мы можем определить условия, при ко­торых предприятие минимизирует издержки производства</a:t>
            </a:r>
            <a:r>
              <a:rPr lang="ru-RU" sz="1400" dirty="0" smtClean="0"/>
              <a:t>.</a:t>
            </a:r>
            <a:endParaRPr lang="ru-RU" sz="1400" dirty="0"/>
          </a:p>
          <a:p>
            <a:pPr lvl="0" algn="just"/>
            <a:r>
              <a:rPr lang="ru-RU" sz="1400" dirty="0"/>
              <a:t>Отношение предельных продуктов любых двух факторов должно быть равно отношению факторных цен</a:t>
            </a:r>
            <a:r>
              <a:rPr lang="ru-RU" sz="1400" dirty="0" smtClean="0"/>
              <a:t>:</a:t>
            </a:r>
          </a:p>
          <a:p>
            <a:pPr lvl="0" algn="just"/>
            <a:endParaRPr lang="ru-RU" sz="1400" dirty="0" smtClean="0"/>
          </a:p>
          <a:p>
            <a:pPr lvl="0" algn="just"/>
            <a:endParaRPr lang="ru-RU" sz="1400" dirty="0" smtClean="0"/>
          </a:p>
          <a:p>
            <a:pPr lvl="0" algn="just"/>
            <a:endParaRPr lang="ru-RU" sz="1400" dirty="0" smtClean="0"/>
          </a:p>
          <a:p>
            <a:pPr lvl="0" algn="just"/>
            <a:endParaRPr lang="ru-RU" sz="1400" dirty="0" smtClean="0"/>
          </a:p>
          <a:p>
            <a:pPr lvl="0" algn="just"/>
            <a:endParaRPr lang="ru-RU" sz="1400" dirty="0" smtClean="0"/>
          </a:p>
          <a:p>
            <a:pPr lvl="0" algn="just"/>
            <a:endParaRPr lang="ru-RU" sz="1400" dirty="0"/>
          </a:p>
          <a:p>
            <a:pPr lvl="0" algn="just"/>
            <a:r>
              <a:rPr lang="ru-RU" sz="1400" dirty="0" smtClean="0"/>
              <a:t>Второе </a:t>
            </a:r>
            <a:r>
              <a:rPr lang="ru-RU" sz="1400" dirty="0"/>
              <a:t>условие производное от первого. Перефразируем его: из приведенного выше равенства следует, что предельный продукт каждого доллара, потраченного на приобретение факторов производства, должен быть одинаковым для всех фак­торов производства</a:t>
            </a:r>
            <a:r>
              <a:rPr lang="ru-RU" sz="1400" dirty="0" smtClean="0"/>
              <a:t>:</a:t>
            </a:r>
          </a:p>
          <a:p>
            <a:pPr lvl="0" algn="just">
              <a:buNone/>
            </a:pPr>
            <a:endParaRPr lang="ru-RU" sz="1400" dirty="0" smtClean="0"/>
          </a:p>
          <a:p>
            <a:pPr lvl="0" algn="just">
              <a:buNone/>
            </a:pPr>
            <a:endParaRPr lang="ru-RU" sz="1400" dirty="0" smtClean="0"/>
          </a:p>
          <a:p>
            <a:pPr lvl="0" algn="just">
              <a:buNone/>
            </a:pPr>
            <a:endParaRPr lang="ru-RU" sz="1400" dirty="0" smtClean="0"/>
          </a:p>
          <a:p>
            <a:pPr lvl="0" algn="just">
              <a:buNone/>
            </a:pPr>
            <a:endParaRPr lang="ru-RU" sz="1400" dirty="0"/>
          </a:p>
          <a:p>
            <a:pPr algn="just"/>
            <a:r>
              <a:rPr lang="ru-RU" sz="1400" dirty="0" smtClean="0"/>
              <a:t>Однако </a:t>
            </a:r>
            <a:r>
              <a:rPr lang="ru-RU" sz="1400" dirty="0"/>
              <a:t>вам может быть недостаточно теоретических рассуждений. Никогда не забы­вайте о здравом смысле в экономических объяснениях, с учетом которого предприятие стремится распределить свои расходы таким образом, чтобы предельные продукты каж­дого доллара факторных издержек были одинаковыми для всех факторов</a:t>
            </a:r>
            <a:r>
              <a:rPr lang="ru-RU" sz="1400" dirty="0" smtClean="0"/>
              <a:t>.</a:t>
            </a:r>
          </a:p>
          <a:p>
            <a:pPr algn="just"/>
            <a:endParaRPr lang="ru-RU" sz="1400" dirty="0"/>
          </a:p>
        </p:txBody>
      </p:sp>
      <p:graphicFrame>
        <p:nvGraphicFramePr>
          <p:cNvPr id="4" name="Объект 3"/>
          <p:cNvGraphicFramePr>
            <a:graphicFrameLocks noChangeAspect="1"/>
          </p:cNvGraphicFramePr>
          <p:nvPr/>
        </p:nvGraphicFramePr>
        <p:xfrm>
          <a:off x="1115616" y="2060848"/>
          <a:ext cx="7272808" cy="1223962"/>
        </p:xfrm>
        <a:graphic>
          <a:graphicData uri="http://schemas.openxmlformats.org/presentationml/2006/ole">
            <p:oleObj spid="_x0000_s43010" name="Формула" r:id="rId3" imgW="3263760" imgH="863280" progId="Equation.3">
              <p:embed/>
            </p:oleObj>
          </a:graphicData>
        </a:graphic>
      </p:graphicFrame>
      <p:graphicFrame>
        <p:nvGraphicFramePr>
          <p:cNvPr id="5" name="Объект 4"/>
          <p:cNvGraphicFramePr>
            <a:graphicFrameLocks noChangeAspect="1"/>
          </p:cNvGraphicFramePr>
          <p:nvPr/>
        </p:nvGraphicFramePr>
        <p:xfrm>
          <a:off x="1115616" y="4365104"/>
          <a:ext cx="7344816" cy="734269"/>
        </p:xfrm>
        <a:graphic>
          <a:graphicData uri="http://schemas.openxmlformats.org/presentationml/2006/ole">
            <p:oleObj spid="_x0000_s43011" name="Формула" r:id="rId4" imgW="3492360" imgH="419040" progId="Equation.3">
              <p:embed/>
            </p:oleObj>
          </a:graphicData>
        </a:graphic>
      </p:graphicFrame>
    </p:spTree>
    <p:extLst>
      <p:ext uri="{BB962C8B-B14F-4D97-AF65-F5344CB8AC3E}">
        <p14:creationId xmlns:p14="http://schemas.microsoft.com/office/powerpoint/2010/main" xmlns="" val="77284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3" end="13"/>
                                            </p:txEl>
                                          </p:spTgt>
                                        </p:tgtEl>
                                        <p:attrNameLst>
                                          <p:attrName>style.visibility</p:attrName>
                                        </p:attrNameLst>
                                      </p:cBhvr>
                                      <p:to>
                                        <p:strVal val="visible"/>
                                      </p:to>
                                    </p:set>
                                    <p:animEffect transition="in" filter="fade">
                                      <p:cBhvr>
                                        <p:cTn id="2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99592" y="260648"/>
            <a:ext cx="7239000" cy="1362075"/>
          </a:xfrm>
        </p:spPr>
        <p:txBody>
          <a:bodyPr/>
          <a:lstStyle/>
          <a:p>
            <a:r>
              <a:rPr lang="ru-RU" dirty="0" smtClean="0"/>
              <a:t>РЕЗЮМЕ ПРИЛОЖЕНИЯ</a:t>
            </a:r>
            <a:endParaRPr lang="ru-RU" dirty="0"/>
          </a:p>
        </p:txBody>
      </p:sp>
      <p:sp>
        <p:nvSpPr>
          <p:cNvPr id="3" name="Текст 2"/>
          <p:cNvSpPr>
            <a:spLocks noGrp="1"/>
          </p:cNvSpPr>
          <p:nvPr>
            <p:ph type="body" idx="1"/>
          </p:nvPr>
        </p:nvSpPr>
        <p:spPr>
          <a:xfrm>
            <a:off x="395536" y="1484784"/>
            <a:ext cx="7632848" cy="4968552"/>
          </a:xfrm>
        </p:spPr>
        <p:txBody>
          <a:bodyPr>
            <a:normAutofit/>
          </a:bodyPr>
          <a:lstStyle/>
          <a:p>
            <a:pPr marL="340614" lvl="0" indent="-285750" algn="just">
              <a:buFont typeface="Arial" panose="020B0604020202020204" pitchFamily="34" charset="0"/>
              <a:buChar char="•"/>
            </a:pPr>
            <a:r>
              <a:rPr lang="ru-RU" sz="1600" dirty="0"/>
              <a:t>В таблице, представляющей производственную функцию, перечислены объемы производства, которые реально можно произвести, используя различные комбинации количества земли и труда. Убывающая отдача одного из переменных факторов, при условии постоянства остальных, может быть определена по уменьшению величины предельных продуктов в данной строке или столбце таблицы.</a:t>
            </a:r>
          </a:p>
          <a:p>
            <a:pPr marL="340614" indent="-285750" algn="just">
              <a:buFont typeface="Arial" panose="020B0604020202020204" pitchFamily="34" charset="0"/>
              <a:buChar char="•"/>
            </a:pPr>
            <a:r>
              <a:rPr lang="ru-RU" sz="1600" dirty="0"/>
              <a:t>Кривая равных продуктов, или изокванта, отображает альтернативные комбина­ции количества факторов, которые позволяют произвести данный объем произ­водства. Наклон этой кривой, или норма замещения, равна отношению предель­ных продуктов факторов (например, МР</a:t>
            </a:r>
            <a:r>
              <a:rPr lang="en-US" sz="1600" baseline="-25000" dirty="0"/>
              <a:t>L</a:t>
            </a:r>
            <a:r>
              <a:rPr lang="ru-RU" sz="1600" dirty="0"/>
              <a:t>/МР</a:t>
            </a:r>
            <a:r>
              <a:rPr lang="en-US" sz="1600" baseline="-25000" dirty="0"/>
              <a:t>A</a:t>
            </a:r>
            <a:r>
              <a:rPr lang="ru-RU" sz="1600" dirty="0"/>
              <a:t>). Кривые равных издержек являются параллельными прямыми, наклон которых равен отношению факторных цен (например, Р</a:t>
            </a:r>
            <a:r>
              <a:rPr lang="en-US" sz="1600" baseline="-25000" dirty="0"/>
              <a:t>L</a:t>
            </a:r>
            <a:r>
              <a:rPr lang="ru-RU" sz="1600" dirty="0"/>
              <a:t>/Р</a:t>
            </a:r>
            <a:r>
              <a:rPr lang="en-US" sz="1600" baseline="-25000" dirty="0"/>
              <a:t>A</a:t>
            </a:r>
            <a:r>
              <a:rPr lang="en-US" sz="1600" i="1" dirty="0"/>
              <a:t>).</a:t>
            </a:r>
            <a:r>
              <a:rPr lang="en-US" sz="1600" dirty="0"/>
              <a:t> </a:t>
            </a:r>
            <a:r>
              <a:rPr lang="ru-RU" sz="1600" dirty="0" err="1"/>
              <a:t>Минимизирующее</a:t>
            </a:r>
            <a:r>
              <a:rPr lang="ru-RU" sz="1600" dirty="0"/>
              <a:t> издержки равновесие достигается в точке, где кривая равных продуктов касается (но не пересекает) самой низкой кривой равных издержек. В этой точке предельные продукты и факторные цены пропорциональны, а предельные продукты каждого доллара факторных затрат равны для всех факторов (например, </a:t>
            </a:r>
            <a:r>
              <a:rPr lang="en-US" sz="1600" i="1" dirty="0"/>
              <a:t>M</a:t>
            </a:r>
            <a:r>
              <a:rPr lang="ru-RU" sz="1600" dirty="0"/>
              <a:t>Р</a:t>
            </a:r>
            <a:r>
              <a:rPr lang="en-US" sz="1600" baseline="-25000" dirty="0"/>
              <a:t>L</a:t>
            </a:r>
            <a:r>
              <a:rPr lang="ru-RU" sz="1600" dirty="0"/>
              <a:t>/МР</a:t>
            </a:r>
            <a:r>
              <a:rPr lang="en-US" sz="1600" baseline="-25000" dirty="0"/>
              <a:t>A</a:t>
            </a:r>
            <a:r>
              <a:rPr lang="ru-RU" sz="1600" i="1" dirty="0"/>
              <a:t>).</a:t>
            </a:r>
            <a:endParaRPr lang="ru-RU" sz="1600" dirty="0"/>
          </a:p>
        </p:txBody>
      </p:sp>
    </p:spTree>
    <p:extLst>
      <p:ext uri="{BB962C8B-B14F-4D97-AF65-F5344CB8AC3E}">
        <p14:creationId xmlns:p14="http://schemas.microsoft.com/office/powerpoint/2010/main" xmlns="" val="215081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КЛЮЧЕВЫЕ ПОНЯТИЯ</a:t>
            </a:r>
            <a:endParaRPr lang="ru-RU" dirty="0"/>
          </a:p>
        </p:txBody>
      </p:sp>
      <p:sp>
        <p:nvSpPr>
          <p:cNvPr id="3" name="Текст 2"/>
          <p:cNvSpPr>
            <a:spLocks noGrp="1"/>
          </p:cNvSpPr>
          <p:nvPr>
            <p:ph type="body" idx="1"/>
          </p:nvPr>
        </p:nvSpPr>
        <p:spPr>
          <a:xfrm>
            <a:off x="395536" y="1340768"/>
            <a:ext cx="7359352" cy="1579440"/>
          </a:xfrm>
        </p:spPr>
        <p:txBody>
          <a:bodyPr>
            <a:normAutofit/>
          </a:bodyPr>
          <a:lstStyle/>
          <a:p>
            <a:r>
              <a:rPr lang="ru-RU" sz="1400" dirty="0"/>
              <a:t>Кривые равных продуктов (изокванты)</a:t>
            </a:r>
          </a:p>
          <a:p>
            <a:r>
              <a:rPr lang="ru-RU" sz="1400" dirty="0"/>
              <a:t>Параллельные линии равных </a:t>
            </a:r>
            <a:r>
              <a:rPr lang="ru-RU" sz="1400" i="1" dirty="0" smtClean="0"/>
              <a:t>ТС</a:t>
            </a:r>
          </a:p>
          <a:p>
            <a:r>
              <a:rPr lang="ru-RU" sz="1400" dirty="0" smtClean="0"/>
              <a:t>Норма </a:t>
            </a:r>
            <a:r>
              <a:rPr lang="ru-RU" sz="1400" dirty="0"/>
              <a:t>замещения </a:t>
            </a:r>
            <a:r>
              <a:rPr lang="en-US" sz="1400" dirty="0"/>
              <a:t>M</a:t>
            </a:r>
            <a:r>
              <a:rPr lang="ru-RU" sz="1400" dirty="0"/>
              <a:t>Р</a:t>
            </a:r>
            <a:r>
              <a:rPr lang="en-US" sz="1400" baseline="-25000" dirty="0"/>
              <a:t>L</a:t>
            </a:r>
            <a:r>
              <a:rPr lang="ru-RU" sz="1400" dirty="0"/>
              <a:t>/МР</a:t>
            </a:r>
            <a:r>
              <a:rPr lang="en-US" sz="1400" baseline="-25000" dirty="0"/>
              <a:t>A</a:t>
            </a:r>
            <a:endParaRPr lang="ru-RU" sz="1400" dirty="0"/>
          </a:p>
          <a:p>
            <a:r>
              <a:rPr lang="ru-RU" sz="1400" dirty="0"/>
              <a:t>Р</a:t>
            </a:r>
            <a:r>
              <a:rPr lang="en-US" sz="1400" baseline="-25000" dirty="0"/>
              <a:t>L</a:t>
            </a:r>
            <a:r>
              <a:rPr lang="ru-RU" sz="1400" dirty="0"/>
              <a:t>/Р</a:t>
            </a:r>
            <a:r>
              <a:rPr lang="en-US" sz="1400" baseline="-25000" dirty="0"/>
              <a:t>A</a:t>
            </a:r>
            <a:r>
              <a:rPr lang="ru-RU" sz="1400" dirty="0"/>
              <a:t> как наклон линий равных </a:t>
            </a:r>
            <a:r>
              <a:rPr lang="ru-RU" sz="1400" i="1" dirty="0"/>
              <a:t>ТС</a:t>
            </a:r>
            <a:endParaRPr lang="ru-RU" sz="1400" dirty="0"/>
          </a:p>
          <a:p>
            <a:r>
              <a:rPr lang="ru-RU" sz="1400" dirty="0"/>
              <a:t>Условие минимизации издержек: </a:t>
            </a:r>
            <a:r>
              <a:rPr lang="ru-RU" sz="1400" dirty="0" smtClean="0"/>
              <a:t> </a:t>
            </a:r>
            <a:r>
              <a:rPr lang="en-US" sz="1400" i="1" dirty="0" smtClean="0"/>
              <a:t>MP</a:t>
            </a:r>
            <a:r>
              <a:rPr lang="en-US" sz="1400" i="1" baseline="-25000" dirty="0" smtClean="0"/>
              <a:t>L</a:t>
            </a:r>
            <a:r>
              <a:rPr lang="ru-RU" sz="1400" i="1" dirty="0"/>
              <a:t>/</a:t>
            </a:r>
            <a:r>
              <a:rPr lang="en-US" sz="1400" i="1" dirty="0"/>
              <a:t>MP</a:t>
            </a:r>
            <a:r>
              <a:rPr lang="en-US" sz="1400" i="1" baseline="-25000" dirty="0"/>
              <a:t>A</a:t>
            </a:r>
            <a:r>
              <a:rPr lang="en-US" sz="1400" dirty="0"/>
              <a:t> </a:t>
            </a:r>
            <a:r>
              <a:rPr lang="ru-RU" sz="1400" dirty="0"/>
              <a:t>= Р</a:t>
            </a:r>
            <a:r>
              <a:rPr lang="en-US" sz="1400" baseline="-25000" dirty="0"/>
              <a:t>L</a:t>
            </a:r>
            <a:r>
              <a:rPr lang="ru-RU" sz="1400" dirty="0"/>
              <a:t>/Р</a:t>
            </a:r>
            <a:r>
              <a:rPr lang="en-US" sz="1400" baseline="-25000" dirty="0"/>
              <a:t>A</a:t>
            </a:r>
            <a:r>
              <a:rPr lang="en-US" sz="1400" dirty="0"/>
              <a:t> </a:t>
            </a:r>
            <a:r>
              <a:rPr lang="ru-RU" sz="1400" dirty="0"/>
              <a:t>или </a:t>
            </a:r>
            <a:r>
              <a:rPr lang="en-US" sz="1400" dirty="0"/>
              <a:t>M</a:t>
            </a:r>
            <a:r>
              <a:rPr lang="ru-RU" sz="1400" dirty="0"/>
              <a:t>Р</a:t>
            </a:r>
            <a:r>
              <a:rPr lang="en-US" sz="1400" baseline="-25000" dirty="0"/>
              <a:t>L</a:t>
            </a:r>
            <a:r>
              <a:rPr lang="ru-RU" sz="1400" dirty="0"/>
              <a:t>/Р</a:t>
            </a:r>
            <a:r>
              <a:rPr lang="en-US" sz="1400" baseline="-25000" dirty="0"/>
              <a:t>L</a:t>
            </a:r>
            <a:r>
              <a:rPr lang="en-US" sz="1400" dirty="0"/>
              <a:t> </a:t>
            </a:r>
            <a:r>
              <a:rPr lang="ru-RU" sz="1400" dirty="0"/>
              <a:t>= </a:t>
            </a:r>
            <a:r>
              <a:rPr lang="en-US" sz="1400" dirty="0"/>
              <a:t>M</a:t>
            </a:r>
            <a:r>
              <a:rPr lang="ru-RU" sz="1400" dirty="0"/>
              <a:t>Р</a:t>
            </a:r>
            <a:r>
              <a:rPr lang="en-US" sz="1400" baseline="-25000" dirty="0"/>
              <a:t>A</a:t>
            </a:r>
            <a:r>
              <a:rPr lang="ru-RU" sz="1400" dirty="0"/>
              <a:t>/Р</a:t>
            </a:r>
            <a:r>
              <a:rPr lang="en-US" sz="1400" baseline="-25000" dirty="0"/>
              <a:t>A</a:t>
            </a:r>
            <a:endParaRPr lang="ru-RU" sz="1400" dirty="0"/>
          </a:p>
        </p:txBody>
      </p:sp>
    </p:spTree>
    <p:extLst>
      <p:ext uri="{BB962C8B-B14F-4D97-AF65-F5344CB8AC3E}">
        <p14:creationId xmlns:p14="http://schemas.microsoft.com/office/powerpoint/2010/main" xmlns="" val="178154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315416"/>
            <a:ext cx="7239000" cy="1362075"/>
          </a:xfrm>
        </p:spPr>
        <p:txBody>
          <a:bodyPr/>
          <a:lstStyle/>
          <a:p>
            <a:r>
              <a:rPr lang="ru-RU" dirty="0" smtClean="0"/>
              <a:t>ВОПРОСЫ ДЛЯ ОБСУЖДЕНИЯ</a:t>
            </a:r>
            <a:endParaRPr lang="ru-RU" dirty="0"/>
          </a:p>
        </p:txBody>
      </p:sp>
      <p:sp>
        <p:nvSpPr>
          <p:cNvPr id="3" name="Текст 2"/>
          <p:cNvSpPr>
            <a:spLocks noGrp="1"/>
          </p:cNvSpPr>
          <p:nvPr>
            <p:ph type="body" idx="1"/>
          </p:nvPr>
        </p:nvSpPr>
        <p:spPr>
          <a:xfrm>
            <a:off x="395536" y="836712"/>
            <a:ext cx="7518786" cy="4243736"/>
          </a:xfrm>
        </p:spPr>
        <p:txBody>
          <a:bodyPr>
            <a:noAutofit/>
          </a:bodyPr>
          <a:lstStyle/>
          <a:p>
            <a:pPr marL="340614" lvl="0" indent="-285750" algn="just">
              <a:buFont typeface="Arial" panose="020B0604020202020204" pitchFamily="34" charset="0"/>
              <a:buChar char="•"/>
            </a:pPr>
            <a:r>
              <a:rPr lang="ru-RU" sz="1600" dirty="0"/>
              <a:t>Покажите, что рост зарплаты рабочих при неизменной величине земельной ренты сделает наклон изокост более крутым, и точка касания </a:t>
            </a:r>
            <a:r>
              <a:rPr lang="ru-RU" sz="1600" i="1" dirty="0"/>
              <a:t>В</a:t>
            </a:r>
            <a:r>
              <a:rPr lang="ru-RU" sz="1600" dirty="0"/>
              <a:t> на рис. 3 переместится на северо-восток —  в положение Б — таким образом, что фактор, цена на который снизилась, заменит оказавшиеся более дорогостоящими. Объясните, что произойдет в результате замещения труда капиталом. Должны ли профсоюзные лидеры знать об этой взаимосвязи?</a:t>
            </a:r>
          </a:p>
          <a:p>
            <a:pPr marL="340614" indent="-285750" algn="just">
              <a:buFont typeface="Arial" panose="020B0604020202020204" pitchFamily="34" charset="0"/>
              <a:buChar char="•"/>
            </a:pPr>
            <a:r>
              <a:rPr lang="ru-RU" sz="1600" dirty="0"/>
              <a:t>Определите минимизирующую издержки комбинацию факторов на основе про­изводственной функции из табл. 1 и факторных цен, изображенных на рис. 3, при </a:t>
            </a:r>
            <a:r>
              <a:rPr lang="en-US" sz="1600" i="1" dirty="0"/>
              <a:t>q</a:t>
            </a:r>
            <a:r>
              <a:rPr lang="en-US" sz="1600" dirty="0"/>
              <a:t> </a:t>
            </a:r>
            <a:r>
              <a:rPr lang="ru-RU" sz="1600" dirty="0"/>
              <a:t>= 346? Каким будет условие минимизации издержек при тех же ценах факторов производства, если объем производства удвоится, т.е. </a:t>
            </a:r>
            <a:r>
              <a:rPr lang="en-US" sz="1600" i="1" dirty="0"/>
              <a:t>q</a:t>
            </a:r>
            <a:r>
              <a:rPr lang="ru-RU" sz="1600" i="1" dirty="0"/>
              <a:t> =</a:t>
            </a:r>
            <a:r>
              <a:rPr lang="ru-RU" sz="1600" dirty="0"/>
              <a:t> 692? Как это скажется на “интенсивности факторов” или отношении “земля-труд”? Знаете ли вы, почему этот результат будет одним и тем же при любых изменениях объема производства, при неизменном эффекте масштаба?</a:t>
            </a:r>
          </a:p>
        </p:txBody>
      </p:sp>
      <p:pic>
        <p:nvPicPr>
          <p:cNvPr id="7176" name="Picture 8" descr="C:\Users\Екатерина\AppData\Local\Microsoft\Windows\Temporary Internet Files\Content.IE5\0KHU35TJ\MC900441324[1].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707904" y="4221088"/>
            <a:ext cx="2743200" cy="2743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0859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76"/>
                                        </p:tgtEl>
                                        <p:attrNameLst>
                                          <p:attrName>style.visibility</p:attrName>
                                        </p:attrNameLst>
                                      </p:cBhvr>
                                      <p:to>
                                        <p:strVal val="visible"/>
                                      </p:to>
                                    </p:set>
                                    <p:animEffect transition="in" filter="fade">
                                      <p:cBhvr>
                                        <p:cTn id="21" dur="1000"/>
                                        <p:tgtEl>
                                          <p:spTgt spid="7176"/>
                                        </p:tgtEl>
                                      </p:cBhvr>
                                    </p:animEffect>
                                    <p:anim calcmode="lin" valueType="num">
                                      <p:cBhvr>
                                        <p:cTn id="22" dur="1000" fill="hold"/>
                                        <p:tgtEl>
                                          <p:spTgt spid="7176"/>
                                        </p:tgtEl>
                                        <p:attrNameLst>
                                          <p:attrName>ppt_x</p:attrName>
                                        </p:attrNameLst>
                                      </p:cBhvr>
                                      <p:tavLst>
                                        <p:tav tm="0">
                                          <p:val>
                                            <p:strVal val="#ppt_x"/>
                                          </p:val>
                                        </p:tav>
                                        <p:tav tm="100000">
                                          <p:val>
                                            <p:strVal val="#ppt_x"/>
                                          </p:val>
                                        </p:tav>
                                      </p:tavLst>
                                    </p:anim>
                                    <p:anim calcmode="lin" valueType="num">
                                      <p:cBhvr>
                                        <p:cTn id="23" dur="1000" fill="hold"/>
                                        <p:tgtEl>
                                          <p:spTgt spid="71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457200" y="267494"/>
            <a:ext cx="8229600" cy="497210"/>
          </a:xfrm>
        </p:spPr>
        <p:txBody>
          <a:bodyPr>
            <a:normAutofit fontScale="90000"/>
          </a:bodyPr>
          <a:lstStyle/>
          <a:p>
            <a:r>
              <a:rPr lang="ru-RU" sz="3200" dirty="0" smtClean="0"/>
              <a:t>Подведем итог</a:t>
            </a:r>
            <a:endParaRPr lang="ru-RU" sz="3200" dirty="0"/>
          </a:p>
        </p:txBody>
      </p:sp>
      <p:sp>
        <p:nvSpPr>
          <p:cNvPr id="6" name="Объект 5"/>
          <p:cNvSpPr>
            <a:spLocks noGrp="1"/>
          </p:cNvSpPr>
          <p:nvPr>
            <p:ph idx="1"/>
          </p:nvPr>
        </p:nvSpPr>
        <p:spPr>
          <a:xfrm>
            <a:off x="457200" y="836712"/>
            <a:ext cx="8229600" cy="5904656"/>
          </a:xfrm>
        </p:spPr>
        <p:txBody>
          <a:bodyPr lIns="90000">
            <a:normAutofit/>
          </a:bodyPr>
          <a:lstStyle/>
          <a:p>
            <a:pPr algn="just"/>
            <a:r>
              <a:rPr lang="ru-RU" sz="1400" u="sng" dirty="0"/>
              <a:t>Общими</a:t>
            </a:r>
            <a:r>
              <a:rPr lang="ru-RU" sz="1400" dirty="0"/>
              <a:t> издержками называются минимальные денежные затраты, требуемые для производства данного объема производства </a:t>
            </a:r>
            <a:r>
              <a:rPr lang="en-US" sz="1400" i="1" dirty="0"/>
              <a:t>q</a:t>
            </a:r>
            <a:r>
              <a:rPr lang="ru-RU" sz="1400" i="1" dirty="0"/>
              <a:t>. ТС</a:t>
            </a:r>
            <a:r>
              <a:rPr lang="ru-RU" sz="1400" dirty="0"/>
              <a:t> растут по мере увеличения </a:t>
            </a:r>
            <a:r>
              <a:rPr lang="en-US" sz="1400" dirty="0"/>
              <a:t>q</a:t>
            </a:r>
            <a:r>
              <a:rPr lang="ru-RU" sz="1400" dirty="0"/>
              <a:t>.</a:t>
            </a:r>
          </a:p>
          <a:p>
            <a:pPr algn="just"/>
            <a:r>
              <a:rPr lang="ru-RU" sz="1400" u="sng" dirty="0"/>
              <a:t>Постоянные</a:t>
            </a:r>
            <a:r>
              <a:rPr lang="ru-RU" sz="1400" dirty="0"/>
              <a:t> издержки представляют собой сумму денежных затрат, которая выплачивается даже при нулевом значении производства; они не зависят от каких-либо изменений объема производства.</a:t>
            </a:r>
          </a:p>
          <a:p>
            <a:pPr algn="just"/>
            <a:r>
              <a:rPr lang="ru-RU" sz="1400" u="sng" dirty="0"/>
              <a:t>Переменными</a:t>
            </a:r>
            <a:r>
              <a:rPr lang="ru-RU" sz="1400" dirty="0"/>
              <a:t> издержками называются затраты, которые изменяются вместе с уровнем производства. Они включают в себя расходы на приобретение сырья и материалов, топлива, заработную плату рабочих и, помимо этого, все те издержки, которые не являются постоянными.</a:t>
            </a:r>
          </a:p>
          <a:p>
            <a:pPr algn="just"/>
            <a:r>
              <a:rPr lang="ru-RU" sz="1400" dirty="0"/>
              <a:t>Поэтому, исходя из определения</a:t>
            </a:r>
            <a:r>
              <a:rPr lang="ru-RU" sz="1400" dirty="0" smtClean="0"/>
              <a:t>:</a:t>
            </a:r>
          </a:p>
          <a:p>
            <a:pPr marL="64008" indent="0" algn="ctr">
              <a:buNone/>
            </a:pPr>
            <a:r>
              <a:rPr lang="en-US" sz="1400" dirty="0"/>
              <a:t>T</a:t>
            </a:r>
            <a:r>
              <a:rPr lang="ru-RU" sz="1400" dirty="0"/>
              <a:t>С = </a:t>
            </a:r>
            <a:r>
              <a:rPr lang="en-US" sz="1400" dirty="0"/>
              <a:t>FC </a:t>
            </a:r>
            <a:r>
              <a:rPr lang="ru-RU" sz="1400" dirty="0"/>
              <a:t>+ </a:t>
            </a:r>
            <a:r>
              <a:rPr lang="en-US" sz="1400" dirty="0"/>
              <a:t>V</a:t>
            </a:r>
            <a:r>
              <a:rPr lang="ru-RU" sz="1400" i="1" dirty="0"/>
              <a:t>С</a:t>
            </a:r>
            <a:r>
              <a:rPr lang="ru-RU" sz="1400" i="1" dirty="0" smtClean="0"/>
              <a:t>.</a:t>
            </a:r>
            <a:endParaRPr lang="ru-RU" sz="1400" dirty="0" smtClean="0"/>
          </a:p>
          <a:p>
            <a:pPr algn="just"/>
            <a:r>
              <a:rPr lang="ru-RU" sz="1400" b="1" dirty="0" smtClean="0"/>
              <a:t>Как свести издержки к минимуму:</a:t>
            </a:r>
          </a:p>
          <a:p>
            <a:pPr algn="just"/>
            <a:r>
              <a:rPr lang="ru-RU" sz="1400" dirty="0" smtClean="0"/>
              <a:t>Всякий, кто попробовал свои силы в бизнесе, отлично понимает, что изображение издержек в таблице наподобие табл. 1 слишком уж упрощает целостную картину действительности предприятия. Почему так получается? Потому что данные, внесенные в таблицу, являются конечным результатом напряженного труда. Чтобы свести издержки к минимум, менеджерам необходимо удостовериться, что затраты на закупку необходимых ресурсов (например, энергии) минимальны</a:t>
            </a:r>
            <a:r>
              <a:rPr lang="ru-RU" sz="1400" dirty="0"/>
              <a:t>; что используются оптимальные инженерные технологии при организации и размещении производства; что рабочие трудятся добросовестно, а также в том, что в основе принятия всех решений лежит принцип экономии. А результатом вышеупомянутой работы станут минимальные издержки, необходимые для данного объема выпуска, которые и указаны в табл. </a:t>
            </a:r>
            <a:r>
              <a:rPr lang="ru-RU" sz="1400" dirty="0" smtClean="0"/>
              <a:t>1.</a:t>
            </a:r>
            <a:endParaRPr lang="ru-RU" sz="1400" dirty="0"/>
          </a:p>
        </p:txBody>
      </p:sp>
    </p:spTree>
    <p:extLst>
      <p:ext uri="{BB962C8B-B14F-4D97-AF65-F5344CB8AC3E}">
        <p14:creationId xmlns:p14="http://schemas.microsoft.com/office/powerpoint/2010/main" xmlns="" val="148451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16632"/>
            <a:ext cx="8435280" cy="641226"/>
          </a:xfrm>
        </p:spPr>
        <p:txBody>
          <a:bodyPr>
            <a:normAutofit/>
          </a:bodyPr>
          <a:lstStyle/>
          <a:p>
            <a:pPr algn="ctr"/>
            <a:r>
              <a:rPr lang="ru-RU" sz="3200" dirty="0"/>
              <a:t>Определение предельных издержек</a:t>
            </a:r>
          </a:p>
        </p:txBody>
      </p:sp>
      <p:sp>
        <p:nvSpPr>
          <p:cNvPr id="3" name="Объект 2"/>
          <p:cNvSpPr>
            <a:spLocks noGrp="1"/>
          </p:cNvSpPr>
          <p:nvPr>
            <p:ph idx="1"/>
          </p:nvPr>
        </p:nvSpPr>
        <p:spPr>
          <a:xfrm>
            <a:off x="467544" y="764704"/>
            <a:ext cx="8229600" cy="5976664"/>
          </a:xfrm>
        </p:spPr>
        <p:txBody>
          <a:bodyPr>
            <a:noAutofit/>
          </a:bodyPr>
          <a:lstStyle/>
          <a:p>
            <a:pPr algn="just"/>
            <a:r>
              <a:rPr lang="ru-RU" sz="1600" dirty="0"/>
              <a:t>Понятие “предельные издержки” является одним из ключевых в экономической теории. </a:t>
            </a:r>
            <a:r>
              <a:rPr lang="ru-RU" sz="1600" b="1" dirty="0"/>
              <a:t>Предельными издержками </a:t>
            </a:r>
            <a:r>
              <a:rPr lang="ru-RU" sz="1600" i="1" dirty="0"/>
              <a:t>(МС)</a:t>
            </a:r>
            <a:r>
              <a:rPr lang="ru-RU" sz="1600" dirty="0"/>
              <a:t> называют дополнительные издержки, необходимые для производства еще одной единицы продукта. Допустим, предприятие производит 1000-го компакт-дисков, общие издержки которых составляют 10000 долл. Если общие издержки производства 1001-го диска составляют 10006 долл., то предельные издержки производства 1001-го диска равны 6 долл.</a:t>
            </a:r>
          </a:p>
          <a:p>
            <a:pPr algn="just"/>
            <a:r>
              <a:rPr lang="ru-RU" sz="1600" dirty="0" smtClean="0"/>
              <a:t>Иногда предельные издержки производства дополнительной единицы продукции не­значительны. Если в самолете есть свободные места, то дополнительные затраты на оче­редного пассажира состоят лишь из стоимости предлагаемых в самолете орешков и заку­сок, которые, в общем-то, включены в цену билета; при этом нет надобности в дополни­тельном капитале (самолете) или дополнительных работниках (стюардессе либо нилоте). В других ситуациях предельные издержки производства дополнительной единицы могут быть весьма значительными. Рассмотрим, например, работу электростанции. В обычных условиях она в состоянии произвести достаточное количество энергии, используя лишь эффективные, низкозатратные, наиболее результативные производственные мощности. Однако в жаркий летний день, когда включены все кондиционеры и потребление электроэнергии резко возрастает, станция будет вынуждена запустить старые, высокозатратные, неэффективные генераторы. Производство этой дополнительной электроэнергии будет связано с высокими предельными издержками.</a:t>
            </a:r>
          </a:p>
        </p:txBody>
      </p:sp>
    </p:spTree>
    <p:extLst>
      <p:ext uri="{BB962C8B-B14F-4D97-AF65-F5344CB8AC3E}">
        <p14:creationId xmlns:p14="http://schemas.microsoft.com/office/powerpoint/2010/main" xmlns="" val="389602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9592" y="116632"/>
            <a:ext cx="7848872" cy="2862322"/>
          </a:xfrm>
          <a:prstGeom prst="rect">
            <a:avLst/>
          </a:prstGeom>
          <a:noFill/>
        </p:spPr>
        <p:txBody>
          <a:bodyPr wrap="square" rtlCol="0">
            <a:spAutoFit/>
          </a:bodyPr>
          <a:lstStyle/>
          <a:p>
            <a:pPr algn="just">
              <a:buClr>
                <a:srgbClr val="00B0F0"/>
              </a:buClr>
            </a:pPr>
            <a:r>
              <a:rPr lang="en-US" dirty="0" smtClean="0"/>
              <a:t>	</a:t>
            </a:r>
            <a:r>
              <a:rPr lang="ru-RU" dirty="0" smtClean="0"/>
              <a:t>В табл. 2 использованы данные об издержках из табл. 1 для </a:t>
            </a:r>
            <a:r>
              <a:rPr lang="en-US" dirty="0" smtClean="0"/>
              <a:t>  </a:t>
            </a:r>
            <a:r>
              <a:rPr lang="ru-RU" dirty="0" smtClean="0"/>
              <a:t>того, чтобы объяснить, как мы рассчитываем значения предельных издержек. Значения </a:t>
            </a:r>
            <a:r>
              <a:rPr lang="ru-RU" i="1" dirty="0" smtClean="0"/>
              <a:t>МС</a:t>
            </a:r>
            <a:r>
              <a:rPr lang="ru-RU" dirty="0" smtClean="0"/>
              <a:t> из столбца (3) табл. 2 получены вычитанием из </a:t>
            </a:r>
            <a:r>
              <a:rPr lang="ru-RU" i="1" dirty="0" smtClean="0"/>
              <a:t>ТС,</a:t>
            </a:r>
            <a:r>
              <a:rPr lang="ru-RU" dirty="0" smtClean="0"/>
              <a:t> необходимых для производства дополнительной единицы продукции (столбец (2)), предыдущего значения </a:t>
            </a:r>
            <a:r>
              <a:rPr lang="ru-RU" i="1" dirty="0" smtClean="0"/>
              <a:t>ТС.</a:t>
            </a:r>
            <a:r>
              <a:rPr lang="ru-RU" dirty="0" smtClean="0"/>
              <a:t> Отсюда следует, что </a:t>
            </a:r>
            <a:r>
              <a:rPr lang="ru-RU" i="1" dirty="0" smtClean="0"/>
              <a:t>МС </a:t>
            </a:r>
            <a:r>
              <a:rPr lang="ru-RU" dirty="0" smtClean="0"/>
              <a:t>производства первой единицы составляют 30 долл. (85 долл. - 55 долл.). Предельные издержки второй единицы составляют 25 долл. (110 долл. - 85 долл.) и т.д.</a:t>
            </a:r>
            <a:endParaRPr lang="en-US" dirty="0" smtClean="0"/>
          </a:p>
          <a:p>
            <a:pPr algn="just"/>
            <a:r>
              <a:rPr lang="en-US" dirty="0" smtClean="0"/>
              <a:t>	</a:t>
            </a:r>
            <a:endParaRPr lang="ru-RU" i="1" dirty="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9512" y="2825552"/>
            <a:ext cx="4301278" cy="4032448"/>
          </a:xfrm>
          <a:prstGeom prst="rect">
            <a:avLst/>
          </a:prstGeom>
          <a:solidFill>
            <a:schemeClr val="bg1"/>
          </a:solidFill>
        </p:spPr>
      </p:pic>
      <p:pic>
        <p:nvPicPr>
          <p:cNvPr id="5" name="Объект 8"/>
          <p:cNvPicPr>
            <a:picLocks noGrp="1" noChangeAspect="1"/>
          </p:cNvPicPr>
          <p:nvPr>
            <p:ph sz="half" idx="4294967295"/>
          </p:nvPr>
        </p:nvPicPr>
        <p:blipFill>
          <a:blip r:embed="rId3" cstate="print">
            <a:extLst>
              <a:ext uri="{28A0092B-C50C-407E-A947-70E740481C1C}">
                <a14:useLocalDpi xmlns:a14="http://schemas.microsoft.com/office/drawing/2010/main" xmlns="" val="0"/>
              </a:ext>
            </a:extLst>
          </a:blip>
          <a:stretch>
            <a:fillRect/>
          </a:stretch>
        </p:blipFill>
        <p:spPr>
          <a:xfrm>
            <a:off x="4499992" y="3113584"/>
            <a:ext cx="4499992" cy="3744416"/>
          </a:xfrm>
        </p:spPr>
      </p:pic>
      <p:sp>
        <p:nvSpPr>
          <p:cNvPr id="6" name="TextBox 5"/>
          <p:cNvSpPr txBox="1"/>
          <p:nvPr/>
        </p:nvSpPr>
        <p:spPr>
          <a:xfrm>
            <a:off x="6876256" y="2708920"/>
            <a:ext cx="1364476" cy="369332"/>
          </a:xfrm>
          <a:prstGeom prst="rect">
            <a:avLst/>
          </a:prstGeom>
          <a:noFill/>
        </p:spPr>
        <p:txBody>
          <a:bodyPr wrap="none" rtlCol="0">
            <a:spAutoFit/>
          </a:bodyPr>
          <a:lstStyle/>
          <a:p>
            <a:r>
              <a:rPr lang="ru-RU" dirty="0" smtClean="0"/>
              <a:t>Таблица 1</a:t>
            </a:r>
            <a:endParaRPr lang="ru-RU" dirty="0"/>
          </a:p>
        </p:txBody>
      </p:sp>
      <p:sp>
        <p:nvSpPr>
          <p:cNvPr id="7" name="TextBox 6"/>
          <p:cNvSpPr txBox="1"/>
          <p:nvPr/>
        </p:nvSpPr>
        <p:spPr>
          <a:xfrm>
            <a:off x="2915816" y="2492896"/>
            <a:ext cx="1364476" cy="369332"/>
          </a:xfrm>
          <a:prstGeom prst="rect">
            <a:avLst/>
          </a:prstGeom>
          <a:noFill/>
        </p:spPr>
        <p:txBody>
          <a:bodyPr wrap="none" rtlCol="0">
            <a:spAutoFit/>
          </a:bodyPr>
          <a:lstStyle/>
          <a:p>
            <a:r>
              <a:rPr lang="ru-RU" dirty="0" smtClean="0"/>
              <a:t>Таблица 2</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Яркая">
  <a:themeElements>
    <a:clrScheme name="Техническая">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Яркая">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Яркая">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Override1.xml><?xml version="1.0" encoding="utf-8"?>
<a:themeOverride xmlns:a="http://schemas.openxmlformats.org/drawingml/2006/main">
  <a:clrScheme name="Техническая">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themeOverride>
</file>

<file path=ppt/theme/themeOverride2.xml><?xml version="1.0" encoding="utf-8"?>
<a:themeOverride xmlns:a="http://schemas.openxmlformats.org/drawingml/2006/main">
  <a:clrScheme name="Техническая">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themeOverride>
</file>

<file path=ppt/theme/themeOverride3.xml><?xml version="1.0" encoding="utf-8"?>
<a:themeOverride xmlns:a="http://schemas.openxmlformats.org/drawingml/2006/main">
  <a:clrScheme name="Техническая">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themeOverride>
</file>

<file path=docProps/app.xml><?xml version="1.0" encoding="utf-8"?>
<Properties xmlns="http://schemas.openxmlformats.org/officeDocument/2006/extended-properties" xmlns:vt="http://schemas.openxmlformats.org/officeDocument/2006/docPropsVTypes">
  <Template/>
  <TotalTime>656</TotalTime>
  <Words>10941</Words>
  <Application>Microsoft Office PowerPoint</Application>
  <PresentationFormat>Экран (4:3)</PresentationFormat>
  <Paragraphs>333</Paragraphs>
  <Slides>68</Slides>
  <Notes>0</Notes>
  <HiddenSlides>0</HiddenSlides>
  <MMClips>0</MMClips>
  <ScaleCrop>false</ScaleCrop>
  <HeadingPairs>
    <vt:vector size="6" baseType="variant">
      <vt:variant>
        <vt:lpstr>Тема</vt:lpstr>
      </vt:variant>
      <vt:variant>
        <vt:i4>1</vt:i4>
      </vt:variant>
      <vt:variant>
        <vt:lpstr>Внедренные серверы OLE</vt:lpstr>
      </vt:variant>
      <vt:variant>
        <vt:i4>2</vt:i4>
      </vt:variant>
      <vt:variant>
        <vt:lpstr>Заголовки слайдов</vt:lpstr>
      </vt:variant>
      <vt:variant>
        <vt:i4>68</vt:i4>
      </vt:variant>
    </vt:vector>
  </HeadingPairs>
  <TitlesOfParts>
    <vt:vector size="71" baseType="lpstr">
      <vt:lpstr>Яркая</vt:lpstr>
      <vt:lpstr>Формула</vt:lpstr>
      <vt:lpstr>Microsoft Equation 3.0</vt:lpstr>
      <vt:lpstr>АНАЛИЗ ИЗДЕРЖЕК</vt:lpstr>
      <vt:lpstr>Фрэнк Найт (Frank Night)</vt:lpstr>
      <vt:lpstr>Слайд 3</vt:lpstr>
      <vt:lpstr>Экономический анализ издержек. Общие издержки</vt:lpstr>
      <vt:lpstr>Постоянные издержки   Переменные издержки</vt:lpstr>
      <vt:lpstr>Слайд 6</vt:lpstr>
      <vt:lpstr>Подведем итог</vt:lpstr>
      <vt:lpstr>Определение предельных издержек</vt:lpstr>
      <vt:lpstr>Слайд 9</vt:lpstr>
      <vt:lpstr>Слайд 10</vt:lpstr>
      <vt:lpstr>Предельные издержки в графической интерпретации.</vt:lpstr>
      <vt:lpstr>Слайд 12</vt:lpstr>
      <vt:lpstr>Средние издержки</vt:lpstr>
      <vt:lpstr>Средние или удельные издержки</vt:lpstr>
      <vt:lpstr>Слайд 15</vt:lpstr>
      <vt:lpstr>Слайд 16</vt:lpstr>
      <vt:lpstr>Средние постоянные и переменные издержки</vt:lpstr>
      <vt:lpstr>Слайд 18</vt:lpstr>
      <vt:lpstr>Минимальные средние издержки</vt:lpstr>
      <vt:lpstr>Слайд 20</vt:lpstr>
      <vt:lpstr>Слайд 21</vt:lpstr>
      <vt:lpstr>Слайд 22</vt:lpstr>
      <vt:lpstr>Слайд 23</vt:lpstr>
      <vt:lpstr>Предельные, средние величины и уровень успеваемости</vt:lpstr>
      <vt:lpstr>ВЗАИМОСВЯЗЬ ПРОИЗВОДСТВА И ИЗДЕРЖЕК</vt:lpstr>
      <vt:lpstr>Таблица 4. Расчет издержек на основе данных об объеме производства и стоимости факторов производства</vt:lpstr>
      <vt:lpstr>Расчет издержек на основе данных об объеме производства и стоимости факторов производства</vt:lpstr>
      <vt:lpstr>Убывающая отдача и U-образная форма кривых издержек</vt:lpstr>
      <vt:lpstr>Слайд 29</vt:lpstr>
      <vt:lpstr>Слайд 30</vt:lpstr>
      <vt:lpstr>Убывающая отдача и U-образные кривые издержек</vt:lpstr>
      <vt:lpstr>КАК ПРЕДПРИЯТИЮ ВЫБРАТЬ ОПТИМАЛЬНУЮ КОМБИНАЦИЮ РЕСУРСОВ</vt:lpstr>
      <vt:lpstr>Слайд 33</vt:lpstr>
      <vt:lpstr>Правило минимизации издержек </vt:lpstr>
      <vt:lpstr>Правило замещения</vt:lpstr>
      <vt:lpstr>ЭКОНОМИЧЕСКИЕ ИЗДЕРЖКИ И БУХГАЛТЕРСКИЙ УЧЕТ</vt:lpstr>
      <vt:lpstr>ОТЧЕТ О ПРИБЫЛЯХ И УБЫТКАХ</vt:lpstr>
      <vt:lpstr>Слайд 38</vt:lpstr>
      <vt:lpstr>Слайд 39</vt:lpstr>
      <vt:lpstr>Слайд 40</vt:lpstr>
      <vt:lpstr>Слайд 41</vt:lpstr>
      <vt:lpstr>БАЛАНС ПРЕДПРИЯТИЯ</vt:lpstr>
      <vt:lpstr>Слайд 43</vt:lpstr>
      <vt:lpstr>Слайд 44</vt:lpstr>
      <vt:lpstr>Принципы бухгалтерского учета</vt:lpstr>
      <vt:lpstr>АЛЬТЕРНАТИВНЫЕ ИЗДЕРЖКИ</vt:lpstr>
      <vt:lpstr>Слайд 47</vt:lpstr>
      <vt:lpstr>АЛЬТЕРНАТИВНЫЕ ИЗДЕРЖКИ И РЫНКИ</vt:lpstr>
      <vt:lpstr>Альтернативные издержки за пределами рынков.</vt:lpstr>
      <vt:lpstr>РЕЗЮМЕ</vt:lpstr>
      <vt:lpstr>Слайд 51</vt:lpstr>
      <vt:lpstr>Экономические издержки и бухгалтерский учет</vt:lpstr>
      <vt:lpstr>КЛЮЧЕВЫЕ ПОНЯТИЯ</vt:lpstr>
      <vt:lpstr>ВОПРОСЫ ДЛЯ ОБСУЖДЕНИЯ</vt:lpstr>
      <vt:lpstr>Слайд 55</vt:lpstr>
      <vt:lpstr>ПРОИЗВОДСТВО, ТЕОРИЯ ИЗДЕРЖЕК И РЕШЕНИЯ, ПРЕДПРИНИМАЕМЫЕ ПРЕДПРИЯТИЯМИ (Приложение)</vt:lpstr>
      <vt:lpstr>ПРОИЗВОДСТВЕННАЯ ФУНКЦИЯ</vt:lpstr>
      <vt:lpstr>ЗАКОН УБЫВАЮЩЕГО ПРЕДЕЛЬНОГО ПРОДУКТА</vt:lpstr>
      <vt:lpstr>Слайд 59</vt:lpstr>
      <vt:lpstr>Комбинация факторов производства, минимизирующая издержки для данного объема производства</vt:lpstr>
      <vt:lpstr>Кривые равных продуктов</vt:lpstr>
      <vt:lpstr>Слайд 62</vt:lpstr>
      <vt:lpstr>Слайд 63</vt:lpstr>
      <vt:lpstr>Слайд 64</vt:lpstr>
      <vt:lpstr>Условия минимизации издержек</vt:lpstr>
      <vt:lpstr>РЕЗЮМЕ ПРИЛОЖЕНИЯ</vt:lpstr>
      <vt:lpstr>КЛЮЧЕВЫЕ ПОНЯТИЯ</vt:lpstr>
      <vt:lpstr>ВОПРОСЫ ДЛЯ ОБСУЖДЕНИЯ</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АНАЛИЗ ИЗДЕРЖЕК</dc:title>
  <dc:creator>Екатерина</dc:creator>
  <cp:lastModifiedBy>1</cp:lastModifiedBy>
  <cp:revision>124</cp:revision>
  <dcterms:created xsi:type="dcterms:W3CDTF">2013-12-12T18:21:16Z</dcterms:created>
  <dcterms:modified xsi:type="dcterms:W3CDTF">2014-04-28T23:58:16Z</dcterms:modified>
</cp:coreProperties>
</file>